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Nunito Bold" panose="020B0604020202020204" charset="-94"/>
      <p:regular r:id="rId20"/>
    </p:embeddedFont>
    <p:embeddedFont>
      <p:font typeface="PT Sans" panose="020B0503020203020204" pitchFamily="34" charset="-94"/>
      <p:regular r:id="rId21"/>
    </p:embeddedFont>
    <p:embeddedFont>
      <p:font typeface="PT Sans Bold" panose="020B0604020202020204" charset="-94"/>
      <p:regular r:id="rId22"/>
    </p:embeddedFont>
    <p:embeddedFont>
      <p:font typeface="PT Sans Italics" panose="020B0604020202020204" charset="-9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evrimagaci.org/metaverse-nedir-ve-neden-cok-onemlidir-yasamlarimizi-dijital-bir-evrene-tasiyabilir-miyiz-11135"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akillifabrikalar.com.tr/metaverse-ile-kullanimi-artan-sanal-gozlukler-ne-gibi-olumsuz-sonuclar-dogurabilir/" TargetMode="External"/><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9.png"/><Relationship Id="rId4" Type="http://schemas.openxmlformats.org/officeDocument/2006/relationships/hyperlink" Target="https://gamma.app/?utm_source=made-with-gamma" TargetMode="Externa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hyperlink" Target="https://gamma.app/?utm_source=made-with-gamma" TargetMode="Externa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a:stretch>
          </a:blipFill>
        </p:spPr>
        <p:txBody>
          <a:bodyPr/>
          <a:lstStyle/>
          <a:p>
            <a:endParaRPr lang="tr-TR"/>
          </a:p>
        </p:txBody>
      </p:sp>
      <p:grpSp>
        <p:nvGrpSpPr>
          <p:cNvPr id="7" name="Group 7"/>
          <p:cNvGrpSpPr/>
          <p:nvPr/>
        </p:nvGrpSpPr>
        <p:grpSpPr>
          <a:xfrm>
            <a:off x="0"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63922"/>
              </a:srgbClr>
            </a:solidFill>
          </p:spPr>
          <p:txBody>
            <a:bodyPr/>
            <a:lstStyle/>
            <a:p>
              <a:endParaRPr lang="tr-TR"/>
            </a:p>
          </p:txBody>
        </p:sp>
      </p:grpSp>
      <p:grpSp>
        <p:nvGrpSpPr>
          <p:cNvPr id="9" name="Group 9"/>
          <p:cNvGrpSpPr/>
          <p:nvPr/>
        </p:nvGrpSpPr>
        <p:grpSpPr>
          <a:xfrm>
            <a:off x="3595093" y="2977455"/>
            <a:ext cx="12039898" cy="880021"/>
            <a:chOff x="0" y="0"/>
            <a:chExt cx="16053197" cy="1173362"/>
          </a:xfrm>
        </p:grpSpPr>
        <p:sp>
          <p:nvSpPr>
            <p:cNvPr id="10" name="Freeform 10"/>
            <p:cNvSpPr/>
            <p:nvPr/>
          </p:nvSpPr>
          <p:spPr>
            <a:xfrm>
              <a:off x="0" y="0"/>
              <a:ext cx="16053197" cy="1173362"/>
            </a:xfrm>
            <a:custGeom>
              <a:avLst/>
              <a:gdLst/>
              <a:ahLst/>
              <a:cxnLst/>
              <a:rect l="l" t="t" r="r" b="b"/>
              <a:pathLst>
                <a:path w="16053197" h="1173362">
                  <a:moveTo>
                    <a:pt x="0" y="0"/>
                  </a:moveTo>
                  <a:lnTo>
                    <a:pt x="16053197" y="0"/>
                  </a:lnTo>
                  <a:lnTo>
                    <a:pt x="16053197" y="1173362"/>
                  </a:lnTo>
                  <a:lnTo>
                    <a:pt x="0" y="1173362"/>
                  </a:lnTo>
                  <a:close/>
                </a:path>
              </a:pathLst>
            </a:custGeom>
            <a:solidFill>
              <a:srgbClr val="000000">
                <a:alpha val="0"/>
              </a:srgbClr>
            </a:solidFill>
          </p:spPr>
          <p:txBody>
            <a:bodyPr/>
            <a:lstStyle/>
            <a:p>
              <a:endParaRPr lang="tr-TR"/>
            </a:p>
          </p:txBody>
        </p:sp>
        <p:sp>
          <p:nvSpPr>
            <p:cNvPr id="11" name="TextBox 11"/>
            <p:cNvSpPr txBox="1"/>
            <p:nvPr/>
          </p:nvSpPr>
          <p:spPr>
            <a:xfrm>
              <a:off x="0" y="-28575"/>
              <a:ext cx="16053197" cy="1201937"/>
            </a:xfrm>
            <a:prstGeom prst="rect">
              <a:avLst/>
            </a:prstGeom>
          </p:spPr>
          <p:txBody>
            <a:bodyPr lIns="0" tIns="0" rIns="0" bIns="0" rtlCol="0" anchor="t"/>
            <a:lstStyle/>
            <a:p>
              <a:pPr algn="l">
                <a:lnSpc>
                  <a:spcPts val="6875"/>
                </a:lnSpc>
              </a:pPr>
              <a:r>
                <a:rPr lang="en-US" sz="5500" b="1">
                  <a:solidFill>
                    <a:srgbClr val="FFFFFF"/>
                  </a:solidFill>
                  <a:latin typeface="Nunito Bold"/>
                  <a:ea typeface="Nunito Bold"/>
                  <a:cs typeface="Nunito Bold"/>
                  <a:sym typeface="Nunito Bold"/>
                </a:rPr>
                <a:t>METAVERSE VE SANAL GÖZLÜKLER</a:t>
              </a:r>
            </a:p>
          </p:txBody>
        </p:sp>
      </p:grpSp>
      <p:grpSp>
        <p:nvGrpSpPr>
          <p:cNvPr id="12" name="Group 12"/>
          <p:cNvGrpSpPr/>
          <p:nvPr/>
        </p:nvGrpSpPr>
        <p:grpSpPr>
          <a:xfrm>
            <a:off x="3595093" y="5652641"/>
            <a:ext cx="13655129" cy="382786"/>
            <a:chOff x="0" y="0"/>
            <a:chExt cx="18206838" cy="510382"/>
          </a:xfrm>
        </p:grpSpPr>
        <p:sp>
          <p:nvSpPr>
            <p:cNvPr id="13" name="Freeform 13"/>
            <p:cNvSpPr/>
            <p:nvPr/>
          </p:nvSpPr>
          <p:spPr>
            <a:xfrm>
              <a:off x="0" y="0"/>
              <a:ext cx="18206839" cy="510382"/>
            </a:xfrm>
            <a:custGeom>
              <a:avLst/>
              <a:gdLst/>
              <a:ahLst/>
              <a:cxnLst/>
              <a:rect l="l" t="t" r="r" b="b"/>
              <a:pathLst>
                <a:path w="18206839" h="510382">
                  <a:moveTo>
                    <a:pt x="0" y="0"/>
                  </a:moveTo>
                  <a:lnTo>
                    <a:pt x="18206839" y="0"/>
                  </a:lnTo>
                  <a:lnTo>
                    <a:pt x="18206839" y="510382"/>
                  </a:lnTo>
                  <a:lnTo>
                    <a:pt x="0" y="510382"/>
                  </a:lnTo>
                  <a:close/>
                </a:path>
              </a:pathLst>
            </a:custGeom>
            <a:solidFill>
              <a:srgbClr val="000000">
                <a:alpha val="0"/>
              </a:srgbClr>
            </a:solidFill>
          </p:spPr>
          <p:txBody>
            <a:bodyPr/>
            <a:lstStyle/>
            <a:p>
              <a:endParaRPr lang="tr-TR"/>
            </a:p>
          </p:txBody>
        </p:sp>
        <p:sp>
          <p:nvSpPr>
            <p:cNvPr id="14" name="TextBox 14"/>
            <p:cNvSpPr txBox="1"/>
            <p:nvPr/>
          </p:nvSpPr>
          <p:spPr>
            <a:xfrm>
              <a:off x="0" y="-66675"/>
              <a:ext cx="18206838" cy="577057"/>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CEYDA GÜLEN  -  21360859042</a:t>
              </a:r>
            </a:p>
          </p:txBody>
        </p:sp>
      </p:grpSp>
      <p:grpSp>
        <p:nvGrpSpPr>
          <p:cNvPr id="15" name="Group 15"/>
          <p:cNvGrpSpPr/>
          <p:nvPr/>
        </p:nvGrpSpPr>
        <p:grpSpPr>
          <a:xfrm>
            <a:off x="3595093" y="6304658"/>
            <a:ext cx="13655129" cy="382786"/>
            <a:chOff x="0" y="0"/>
            <a:chExt cx="18206838" cy="510382"/>
          </a:xfrm>
        </p:grpSpPr>
        <p:sp>
          <p:nvSpPr>
            <p:cNvPr id="16" name="Freeform 16"/>
            <p:cNvSpPr/>
            <p:nvPr/>
          </p:nvSpPr>
          <p:spPr>
            <a:xfrm>
              <a:off x="0" y="0"/>
              <a:ext cx="18206839" cy="510382"/>
            </a:xfrm>
            <a:custGeom>
              <a:avLst/>
              <a:gdLst/>
              <a:ahLst/>
              <a:cxnLst/>
              <a:rect l="l" t="t" r="r" b="b"/>
              <a:pathLst>
                <a:path w="18206839" h="510382">
                  <a:moveTo>
                    <a:pt x="0" y="0"/>
                  </a:moveTo>
                  <a:lnTo>
                    <a:pt x="18206839" y="0"/>
                  </a:lnTo>
                  <a:lnTo>
                    <a:pt x="18206839" y="510382"/>
                  </a:lnTo>
                  <a:lnTo>
                    <a:pt x="0" y="510382"/>
                  </a:lnTo>
                  <a:close/>
                </a:path>
              </a:pathLst>
            </a:custGeom>
            <a:solidFill>
              <a:srgbClr val="000000">
                <a:alpha val="0"/>
              </a:srgbClr>
            </a:solidFill>
          </p:spPr>
          <p:txBody>
            <a:bodyPr/>
            <a:lstStyle/>
            <a:p>
              <a:endParaRPr lang="tr-TR"/>
            </a:p>
          </p:txBody>
        </p:sp>
        <p:sp>
          <p:nvSpPr>
            <p:cNvPr id="17" name="TextBox 17"/>
            <p:cNvSpPr txBox="1"/>
            <p:nvPr/>
          </p:nvSpPr>
          <p:spPr>
            <a:xfrm>
              <a:off x="0" y="-66675"/>
              <a:ext cx="18206838" cy="577057"/>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BURSA TEKNİK ÜNİVERSİTESİ</a:t>
              </a:r>
            </a:p>
          </p:txBody>
        </p:sp>
      </p:grpSp>
      <p:grpSp>
        <p:nvGrpSpPr>
          <p:cNvPr id="18" name="Group 18"/>
          <p:cNvGrpSpPr/>
          <p:nvPr/>
        </p:nvGrpSpPr>
        <p:grpSpPr>
          <a:xfrm>
            <a:off x="3595093" y="6956672"/>
            <a:ext cx="13655129" cy="382786"/>
            <a:chOff x="0" y="0"/>
            <a:chExt cx="18206838" cy="510382"/>
          </a:xfrm>
        </p:grpSpPr>
        <p:sp>
          <p:nvSpPr>
            <p:cNvPr id="19" name="Freeform 19"/>
            <p:cNvSpPr/>
            <p:nvPr/>
          </p:nvSpPr>
          <p:spPr>
            <a:xfrm>
              <a:off x="0" y="0"/>
              <a:ext cx="18206839" cy="510382"/>
            </a:xfrm>
            <a:custGeom>
              <a:avLst/>
              <a:gdLst/>
              <a:ahLst/>
              <a:cxnLst/>
              <a:rect l="l" t="t" r="r" b="b"/>
              <a:pathLst>
                <a:path w="18206839" h="510382">
                  <a:moveTo>
                    <a:pt x="0" y="0"/>
                  </a:moveTo>
                  <a:lnTo>
                    <a:pt x="18206839" y="0"/>
                  </a:lnTo>
                  <a:lnTo>
                    <a:pt x="18206839" y="510382"/>
                  </a:lnTo>
                  <a:lnTo>
                    <a:pt x="0" y="510382"/>
                  </a:lnTo>
                  <a:close/>
                </a:path>
              </a:pathLst>
            </a:custGeom>
            <a:solidFill>
              <a:srgbClr val="000000">
                <a:alpha val="0"/>
              </a:srgbClr>
            </a:solidFill>
          </p:spPr>
          <p:txBody>
            <a:bodyPr/>
            <a:lstStyle/>
            <a:p>
              <a:endParaRPr lang="tr-TR"/>
            </a:p>
          </p:txBody>
        </p:sp>
        <p:sp>
          <p:nvSpPr>
            <p:cNvPr id="20" name="TextBox 20"/>
            <p:cNvSpPr txBox="1"/>
            <p:nvPr/>
          </p:nvSpPr>
          <p:spPr>
            <a:xfrm>
              <a:off x="0" y="-66675"/>
              <a:ext cx="18206838" cy="577057"/>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25.04.2025 </a:t>
              </a:r>
            </a:p>
          </p:txBody>
        </p:sp>
      </p:grpSp>
      <p:sp>
        <p:nvSpPr>
          <p:cNvPr id="21" name="TextBox 21"/>
          <p:cNvSpPr txBox="1"/>
          <p:nvPr/>
        </p:nvSpPr>
        <p:spPr>
          <a:xfrm>
            <a:off x="16383005" y="542924"/>
            <a:ext cx="867217" cy="485776"/>
          </a:xfrm>
          <a:prstGeom prst="rect">
            <a:avLst/>
          </a:prstGeom>
        </p:spPr>
        <p:txBody>
          <a:bodyPr lIns="0" tIns="0" rIns="0" bIns="0" rtlCol="0" anchor="t">
            <a:spAutoFit/>
          </a:bodyPr>
          <a:lstStyle/>
          <a:p>
            <a:pPr algn="ctr">
              <a:lnSpc>
                <a:spcPts val="3749"/>
              </a:lnSpc>
              <a:spcBef>
                <a:spcPct val="0"/>
              </a:spcBef>
            </a:pPr>
            <a:r>
              <a:rPr lang="en-US" sz="2312">
                <a:solidFill>
                  <a:srgbClr val="FFFFFF"/>
                </a:solidFill>
                <a:latin typeface="Arial"/>
                <a:ea typeface="Arial"/>
                <a:cs typeface="Arial"/>
                <a:sym typeface="Arial"/>
              </a:rPr>
              <a:t>1/17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grpSp>
        <p:nvGrpSpPr>
          <p:cNvPr id="6" name="Group 6"/>
          <p:cNvGrpSpPr/>
          <p:nvPr/>
        </p:nvGrpSpPr>
        <p:grpSpPr>
          <a:xfrm>
            <a:off x="1211332" y="1790700"/>
            <a:ext cx="11045130" cy="880021"/>
            <a:chOff x="0" y="0"/>
            <a:chExt cx="14726840" cy="1173362"/>
          </a:xfrm>
        </p:grpSpPr>
        <p:sp>
          <p:nvSpPr>
            <p:cNvPr id="7" name="Freeform 7"/>
            <p:cNvSpPr/>
            <p:nvPr/>
          </p:nvSpPr>
          <p:spPr>
            <a:xfrm>
              <a:off x="0" y="0"/>
              <a:ext cx="14726841" cy="1173362"/>
            </a:xfrm>
            <a:custGeom>
              <a:avLst/>
              <a:gdLst/>
              <a:ahLst/>
              <a:cxnLst/>
              <a:rect l="l" t="t" r="r" b="b"/>
              <a:pathLst>
                <a:path w="14726841" h="1173362">
                  <a:moveTo>
                    <a:pt x="0" y="0"/>
                  </a:moveTo>
                  <a:lnTo>
                    <a:pt x="14726841" y="0"/>
                  </a:lnTo>
                  <a:lnTo>
                    <a:pt x="14726841" y="1173362"/>
                  </a:lnTo>
                  <a:lnTo>
                    <a:pt x="0" y="1173362"/>
                  </a:lnTo>
                  <a:close/>
                </a:path>
              </a:pathLst>
            </a:custGeom>
            <a:solidFill>
              <a:srgbClr val="000000">
                <a:alpha val="0"/>
              </a:srgbClr>
            </a:solidFill>
          </p:spPr>
          <p:txBody>
            <a:bodyPr/>
            <a:lstStyle/>
            <a:p>
              <a:endParaRPr lang="tr-TR"/>
            </a:p>
          </p:txBody>
        </p:sp>
        <p:sp>
          <p:nvSpPr>
            <p:cNvPr id="8" name="TextBox 8"/>
            <p:cNvSpPr txBox="1"/>
            <p:nvPr/>
          </p:nvSpPr>
          <p:spPr>
            <a:xfrm>
              <a:off x="0" y="-28575"/>
              <a:ext cx="14726840" cy="1201937"/>
            </a:xfrm>
            <a:prstGeom prst="rect">
              <a:avLst/>
            </a:prstGeom>
          </p:spPr>
          <p:txBody>
            <a:bodyPr lIns="0" tIns="0" rIns="0" bIns="0" rtlCol="0" anchor="t"/>
            <a:lstStyle/>
            <a:p>
              <a:pPr algn="l">
                <a:lnSpc>
                  <a:spcPts val="6875"/>
                </a:lnSpc>
              </a:pPr>
              <a:r>
                <a:rPr lang="en-US" sz="5500" b="1" dirty="0" err="1">
                  <a:solidFill>
                    <a:srgbClr val="FFFFFF"/>
                  </a:solidFill>
                  <a:latin typeface="Nunito Bold"/>
                  <a:ea typeface="Nunito Bold"/>
                  <a:cs typeface="Nunito Bold"/>
                  <a:sym typeface="Nunito Bold"/>
                </a:rPr>
                <a:t>Metaverse'ün</a:t>
              </a:r>
              <a:r>
                <a:rPr lang="en-US" sz="5500" b="1" dirty="0">
                  <a:solidFill>
                    <a:srgbClr val="FFFFFF"/>
                  </a:solidFill>
                  <a:latin typeface="Nunito Bold"/>
                  <a:ea typeface="Nunito Bold"/>
                  <a:cs typeface="Nunito Bold"/>
                  <a:sym typeface="Nunito Bold"/>
                </a:rPr>
                <a:t> </a:t>
              </a:r>
              <a:r>
                <a:rPr lang="en-US" sz="5500" b="1" dirty="0" err="1">
                  <a:solidFill>
                    <a:srgbClr val="FFFFFF"/>
                  </a:solidFill>
                  <a:latin typeface="Nunito Bold"/>
                  <a:ea typeface="Nunito Bold"/>
                  <a:cs typeface="Nunito Bold"/>
                  <a:sym typeface="Nunito Bold"/>
                </a:rPr>
                <a:t>Zorlukları</a:t>
              </a:r>
              <a:r>
                <a:rPr lang="en-US" sz="5500" b="1" dirty="0">
                  <a:solidFill>
                    <a:srgbClr val="FFFFFF"/>
                  </a:solidFill>
                  <a:latin typeface="Nunito Bold"/>
                  <a:ea typeface="Nunito Bold"/>
                  <a:cs typeface="Nunito Bold"/>
                  <a:sym typeface="Nunito Bold"/>
                </a:rPr>
                <a:t> </a:t>
              </a:r>
              <a:r>
                <a:rPr lang="en-US" sz="5500" b="1" dirty="0" err="1">
                  <a:solidFill>
                    <a:srgbClr val="FFFFFF"/>
                  </a:solidFill>
                  <a:latin typeface="Nunito Bold"/>
                  <a:ea typeface="Nunito Bold"/>
                  <a:cs typeface="Nunito Bold"/>
                  <a:sym typeface="Nunito Bold"/>
                </a:rPr>
                <a:t>ve</a:t>
              </a:r>
              <a:r>
                <a:rPr lang="en-US" sz="5500" b="1" dirty="0">
                  <a:solidFill>
                    <a:srgbClr val="FFFFFF"/>
                  </a:solidFill>
                  <a:latin typeface="Nunito Bold"/>
                  <a:ea typeface="Nunito Bold"/>
                  <a:cs typeface="Nunito Bold"/>
                  <a:sym typeface="Nunito Bold"/>
                </a:rPr>
                <a:t> </a:t>
              </a:r>
              <a:r>
                <a:rPr lang="en-US" sz="5500" b="1" dirty="0" err="1">
                  <a:solidFill>
                    <a:srgbClr val="FFFFFF"/>
                  </a:solidFill>
                  <a:latin typeface="Nunito Bold"/>
                  <a:ea typeface="Nunito Bold"/>
                  <a:cs typeface="Nunito Bold"/>
                  <a:sym typeface="Nunito Bold"/>
                </a:rPr>
                <a:t>Riskleri</a:t>
              </a:r>
              <a:endParaRPr lang="en-US" sz="5500" b="1" dirty="0">
                <a:solidFill>
                  <a:srgbClr val="FFFFFF"/>
                </a:solidFill>
                <a:latin typeface="Nunito Bold"/>
                <a:ea typeface="Nunito Bold"/>
                <a:cs typeface="Nunito Bold"/>
                <a:sym typeface="Nunito Bold"/>
              </a:endParaRPr>
            </a:p>
          </p:txBody>
        </p:sp>
      </p:grpSp>
      <p:grpSp>
        <p:nvGrpSpPr>
          <p:cNvPr id="9" name="Group 9"/>
          <p:cNvGrpSpPr/>
          <p:nvPr/>
        </p:nvGrpSpPr>
        <p:grpSpPr>
          <a:xfrm>
            <a:off x="1032867" y="3918049"/>
            <a:ext cx="5226992" cy="3779639"/>
            <a:chOff x="0" y="0"/>
            <a:chExt cx="6969323" cy="5039518"/>
          </a:xfrm>
        </p:grpSpPr>
        <p:sp>
          <p:nvSpPr>
            <p:cNvPr id="10" name="Freeform 10"/>
            <p:cNvSpPr/>
            <p:nvPr/>
          </p:nvSpPr>
          <p:spPr>
            <a:xfrm>
              <a:off x="19050" y="19050"/>
              <a:ext cx="6931152" cy="5001387"/>
            </a:xfrm>
            <a:custGeom>
              <a:avLst/>
              <a:gdLst/>
              <a:ahLst/>
              <a:cxnLst/>
              <a:rect l="l" t="t" r="r" b="b"/>
              <a:pathLst>
                <a:path w="6931152" h="5001387">
                  <a:moveTo>
                    <a:pt x="0" y="598424"/>
                  </a:moveTo>
                  <a:cubicBezTo>
                    <a:pt x="0" y="267970"/>
                    <a:pt x="268478" y="0"/>
                    <a:pt x="599694" y="0"/>
                  </a:cubicBezTo>
                  <a:lnTo>
                    <a:pt x="6331458" y="0"/>
                  </a:lnTo>
                  <a:cubicBezTo>
                    <a:pt x="6662674" y="0"/>
                    <a:pt x="6931152" y="267970"/>
                    <a:pt x="6931152" y="598424"/>
                  </a:cubicBezTo>
                  <a:lnTo>
                    <a:pt x="6931152" y="4402963"/>
                  </a:lnTo>
                  <a:cubicBezTo>
                    <a:pt x="6931152" y="4733544"/>
                    <a:pt x="6662674" y="5001387"/>
                    <a:pt x="6331458" y="5001387"/>
                  </a:cubicBezTo>
                  <a:lnTo>
                    <a:pt x="599694" y="5001387"/>
                  </a:lnTo>
                  <a:cubicBezTo>
                    <a:pt x="268478" y="5001387"/>
                    <a:pt x="0" y="4733417"/>
                    <a:pt x="0" y="4402963"/>
                  </a:cubicBezTo>
                  <a:close/>
                </a:path>
              </a:pathLst>
            </a:custGeom>
            <a:solidFill>
              <a:srgbClr val="00002E"/>
            </a:solidFill>
          </p:spPr>
          <p:txBody>
            <a:bodyPr/>
            <a:lstStyle/>
            <a:p>
              <a:endParaRPr lang="tr-TR"/>
            </a:p>
          </p:txBody>
        </p:sp>
        <p:sp>
          <p:nvSpPr>
            <p:cNvPr id="11" name="Freeform 11"/>
            <p:cNvSpPr/>
            <p:nvPr/>
          </p:nvSpPr>
          <p:spPr>
            <a:xfrm>
              <a:off x="0" y="0"/>
              <a:ext cx="6969252" cy="5039487"/>
            </a:xfrm>
            <a:custGeom>
              <a:avLst/>
              <a:gdLst/>
              <a:ahLst/>
              <a:cxnLst/>
              <a:rect l="l" t="t" r="r" b="b"/>
              <a:pathLst>
                <a:path w="6969252" h="5039487">
                  <a:moveTo>
                    <a:pt x="0" y="617474"/>
                  </a:moveTo>
                  <a:cubicBezTo>
                    <a:pt x="0" y="276479"/>
                    <a:pt x="277114" y="0"/>
                    <a:pt x="618744" y="0"/>
                  </a:cubicBezTo>
                  <a:lnTo>
                    <a:pt x="6350508" y="0"/>
                  </a:lnTo>
                  <a:lnTo>
                    <a:pt x="6350508" y="19050"/>
                  </a:lnTo>
                  <a:lnTo>
                    <a:pt x="6350508" y="0"/>
                  </a:lnTo>
                  <a:cubicBezTo>
                    <a:pt x="6692265" y="0"/>
                    <a:pt x="6969252" y="276479"/>
                    <a:pt x="6969252" y="617474"/>
                  </a:cubicBezTo>
                  <a:lnTo>
                    <a:pt x="6969252" y="4422013"/>
                  </a:lnTo>
                  <a:lnTo>
                    <a:pt x="6950202" y="4422013"/>
                  </a:lnTo>
                  <a:lnTo>
                    <a:pt x="6969252" y="4422013"/>
                  </a:lnTo>
                  <a:cubicBezTo>
                    <a:pt x="6969252" y="4763135"/>
                    <a:pt x="6692138" y="5039487"/>
                    <a:pt x="6350508" y="5039487"/>
                  </a:cubicBezTo>
                  <a:lnTo>
                    <a:pt x="6350508" y="5020437"/>
                  </a:lnTo>
                  <a:lnTo>
                    <a:pt x="6350508" y="5039487"/>
                  </a:lnTo>
                  <a:lnTo>
                    <a:pt x="618744" y="5039487"/>
                  </a:lnTo>
                  <a:lnTo>
                    <a:pt x="618744" y="5020437"/>
                  </a:lnTo>
                  <a:lnTo>
                    <a:pt x="618744" y="5039487"/>
                  </a:lnTo>
                  <a:cubicBezTo>
                    <a:pt x="277114" y="5039487"/>
                    <a:pt x="0" y="4763135"/>
                    <a:pt x="0" y="4422013"/>
                  </a:cubicBezTo>
                  <a:lnTo>
                    <a:pt x="0" y="617474"/>
                  </a:lnTo>
                  <a:lnTo>
                    <a:pt x="19050" y="617474"/>
                  </a:lnTo>
                  <a:lnTo>
                    <a:pt x="0" y="617474"/>
                  </a:lnTo>
                  <a:moveTo>
                    <a:pt x="38100" y="617474"/>
                  </a:moveTo>
                  <a:lnTo>
                    <a:pt x="38100" y="4422013"/>
                  </a:lnTo>
                  <a:lnTo>
                    <a:pt x="19050" y="4422013"/>
                  </a:lnTo>
                  <a:lnTo>
                    <a:pt x="38100" y="4422013"/>
                  </a:lnTo>
                  <a:cubicBezTo>
                    <a:pt x="38100" y="4741926"/>
                    <a:pt x="298069" y="5001387"/>
                    <a:pt x="618744" y="5001387"/>
                  </a:cubicBezTo>
                  <a:lnTo>
                    <a:pt x="6350508" y="5001387"/>
                  </a:lnTo>
                  <a:cubicBezTo>
                    <a:pt x="6671310" y="5001387"/>
                    <a:pt x="6931152" y="4741926"/>
                    <a:pt x="6931152" y="4422013"/>
                  </a:cubicBezTo>
                  <a:lnTo>
                    <a:pt x="6931152" y="617474"/>
                  </a:lnTo>
                  <a:lnTo>
                    <a:pt x="6950202" y="617474"/>
                  </a:lnTo>
                  <a:lnTo>
                    <a:pt x="6931152" y="617474"/>
                  </a:lnTo>
                  <a:cubicBezTo>
                    <a:pt x="6931279" y="297561"/>
                    <a:pt x="6671310" y="38100"/>
                    <a:pt x="6350508" y="38100"/>
                  </a:cubicBezTo>
                  <a:lnTo>
                    <a:pt x="618744" y="38100"/>
                  </a:lnTo>
                  <a:lnTo>
                    <a:pt x="618744" y="19050"/>
                  </a:lnTo>
                  <a:lnTo>
                    <a:pt x="618744" y="38100"/>
                  </a:lnTo>
                  <a:cubicBezTo>
                    <a:pt x="298069" y="38100"/>
                    <a:pt x="38100" y="297561"/>
                    <a:pt x="38100" y="617474"/>
                  </a:cubicBezTo>
                  <a:close/>
                </a:path>
              </a:pathLst>
            </a:custGeom>
            <a:solidFill>
              <a:srgbClr val="F2B42D"/>
            </a:solidFill>
          </p:spPr>
          <p:txBody>
            <a:bodyPr/>
            <a:lstStyle/>
            <a:p>
              <a:endParaRPr lang="tr-TR"/>
            </a:p>
          </p:txBody>
        </p:sp>
      </p:grpSp>
      <p:grpSp>
        <p:nvGrpSpPr>
          <p:cNvPr id="12" name="Group 12"/>
          <p:cNvGrpSpPr/>
          <p:nvPr/>
        </p:nvGrpSpPr>
        <p:grpSpPr>
          <a:xfrm>
            <a:off x="1374874" y="4260056"/>
            <a:ext cx="3520231" cy="439936"/>
            <a:chOff x="0" y="0"/>
            <a:chExt cx="4693642" cy="586582"/>
          </a:xfrm>
        </p:grpSpPr>
        <p:sp>
          <p:nvSpPr>
            <p:cNvPr id="13" name="Freeform 13"/>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14" name="TextBox 14"/>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Gizlilik Endişeleri</a:t>
              </a:r>
            </a:p>
          </p:txBody>
        </p:sp>
      </p:grpSp>
      <p:grpSp>
        <p:nvGrpSpPr>
          <p:cNvPr id="15" name="Group 15"/>
          <p:cNvGrpSpPr/>
          <p:nvPr/>
        </p:nvGrpSpPr>
        <p:grpSpPr>
          <a:xfrm>
            <a:off x="1374874" y="4879479"/>
            <a:ext cx="4542979" cy="765572"/>
            <a:chOff x="0" y="0"/>
            <a:chExt cx="6057305" cy="1020763"/>
          </a:xfrm>
        </p:grpSpPr>
        <p:sp>
          <p:nvSpPr>
            <p:cNvPr id="16" name="Freeform 16"/>
            <p:cNvSpPr/>
            <p:nvPr/>
          </p:nvSpPr>
          <p:spPr>
            <a:xfrm>
              <a:off x="0" y="0"/>
              <a:ext cx="6057305" cy="1020763"/>
            </a:xfrm>
            <a:custGeom>
              <a:avLst/>
              <a:gdLst/>
              <a:ahLst/>
              <a:cxnLst/>
              <a:rect l="l" t="t" r="r" b="b"/>
              <a:pathLst>
                <a:path w="6057305" h="1020763">
                  <a:moveTo>
                    <a:pt x="0" y="0"/>
                  </a:moveTo>
                  <a:lnTo>
                    <a:pt x="6057305" y="0"/>
                  </a:lnTo>
                  <a:lnTo>
                    <a:pt x="6057305" y="1020763"/>
                  </a:lnTo>
                  <a:lnTo>
                    <a:pt x="0" y="1020763"/>
                  </a:lnTo>
                  <a:close/>
                </a:path>
              </a:pathLst>
            </a:custGeom>
            <a:solidFill>
              <a:srgbClr val="000000">
                <a:alpha val="0"/>
              </a:srgbClr>
            </a:solidFill>
          </p:spPr>
          <p:txBody>
            <a:bodyPr/>
            <a:lstStyle/>
            <a:p>
              <a:endParaRPr lang="tr-TR"/>
            </a:p>
          </p:txBody>
        </p:sp>
        <p:sp>
          <p:nvSpPr>
            <p:cNvPr id="17" name="TextBox 17"/>
            <p:cNvSpPr txBox="1"/>
            <p:nvPr/>
          </p:nvSpPr>
          <p:spPr>
            <a:xfrm>
              <a:off x="0" y="-66675"/>
              <a:ext cx="6057305" cy="1087438"/>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Kişisel verilerin korunması karmaşık hale gelir.</a:t>
              </a:r>
            </a:p>
          </p:txBody>
        </p:sp>
      </p:grpSp>
      <p:grpSp>
        <p:nvGrpSpPr>
          <p:cNvPr id="18" name="Group 18"/>
          <p:cNvGrpSpPr/>
          <p:nvPr/>
        </p:nvGrpSpPr>
        <p:grpSpPr>
          <a:xfrm>
            <a:off x="1374874" y="5824537"/>
            <a:ext cx="4542979" cy="1531144"/>
            <a:chOff x="0" y="0"/>
            <a:chExt cx="6057305" cy="2041525"/>
          </a:xfrm>
        </p:grpSpPr>
        <p:sp>
          <p:nvSpPr>
            <p:cNvPr id="19" name="Freeform 19"/>
            <p:cNvSpPr/>
            <p:nvPr/>
          </p:nvSpPr>
          <p:spPr>
            <a:xfrm>
              <a:off x="0" y="0"/>
              <a:ext cx="6057305" cy="2041525"/>
            </a:xfrm>
            <a:custGeom>
              <a:avLst/>
              <a:gdLst/>
              <a:ahLst/>
              <a:cxnLst/>
              <a:rect l="l" t="t" r="r" b="b"/>
              <a:pathLst>
                <a:path w="6057305" h="2041525">
                  <a:moveTo>
                    <a:pt x="0" y="0"/>
                  </a:moveTo>
                  <a:lnTo>
                    <a:pt x="6057305" y="0"/>
                  </a:lnTo>
                  <a:lnTo>
                    <a:pt x="6057305" y="2041525"/>
                  </a:lnTo>
                  <a:lnTo>
                    <a:pt x="0" y="2041525"/>
                  </a:lnTo>
                  <a:close/>
                </a:path>
              </a:pathLst>
            </a:custGeom>
            <a:solidFill>
              <a:srgbClr val="000000">
                <a:alpha val="0"/>
              </a:srgbClr>
            </a:solidFill>
          </p:spPr>
          <p:txBody>
            <a:bodyPr/>
            <a:lstStyle/>
            <a:p>
              <a:endParaRPr lang="tr-TR"/>
            </a:p>
          </p:txBody>
        </p:sp>
        <p:sp>
          <p:nvSpPr>
            <p:cNvPr id="20" name="TextBox 20"/>
            <p:cNvSpPr txBox="1"/>
            <p:nvPr/>
          </p:nvSpPr>
          <p:spPr>
            <a:xfrm>
              <a:off x="0" y="-66675"/>
              <a:ext cx="6057305" cy="2108200"/>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Kullanıcı verilerini şifreleyen, anonimleştiren ve sadece izinli erişim sağlayan güçlü güvenlik protokolleri geliştirilmeli.</a:t>
              </a:r>
            </a:p>
          </p:txBody>
        </p:sp>
      </p:grpSp>
      <p:grpSp>
        <p:nvGrpSpPr>
          <p:cNvPr id="21" name="Group 21"/>
          <p:cNvGrpSpPr/>
          <p:nvPr/>
        </p:nvGrpSpPr>
        <p:grpSpPr>
          <a:xfrm>
            <a:off x="6530429" y="3918049"/>
            <a:ext cx="5226992" cy="3779639"/>
            <a:chOff x="0" y="0"/>
            <a:chExt cx="6969323" cy="5039518"/>
          </a:xfrm>
        </p:grpSpPr>
        <p:sp>
          <p:nvSpPr>
            <p:cNvPr id="22" name="Freeform 22"/>
            <p:cNvSpPr/>
            <p:nvPr/>
          </p:nvSpPr>
          <p:spPr>
            <a:xfrm>
              <a:off x="19050" y="19050"/>
              <a:ext cx="6931152" cy="5001387"/>
            </a:xfrm>
            <a:custGeom>
              <a:avLst/>
              <a:gdLst/>
              <a:ahLst/>
              <a:cxnLst/>
              <a:rect l="l" t="t" r="r" b="b"/>
              <a:pathLst>
                <a:path w="6931152" h="5001387">
                  <a:moveTo>
                    <a:pt x="0" y="598424"/>
                  </a:moveTo>
                  <a:cubicBezTo>
                    <a:pt x="0" y="267970"/>
                    <a:pt x="268478" y="0"/>
                    <a:pt x="599694" y="0"/>
                  </a:cubicBezTo>
                  <a:lnTo>
                    <a:pt x="6331458" y="0"/>
                  </a:lnTo>
                  <a:cubicBezTo>
                    <a:pt x="6662674" y="0"/>
                    <a:pt x="6931152" y="267970"/>
                    <a:pt x="6931152" y="598424"/>
                  </a:cubicBezTo>
                  <a:lnTo>
                    <a:pt x="6931152" y="4402963"/>
                  </a:lnTo>
                  <a:cubicBezTo>
                    <a:pt x="6931152" y="4733544"/>
                    <a:pt x="6662674" y="5001387"/>
                    <a:pt x="6331458" y="5001387"/>
                  </a:cubicBezTo>
                  <a:lnTo>
                    <a:pt x="599694" y="5001387"/>
                  </a:lnTo>
                  <a:cubicBezTo>
                    <a:pt x="268478" y="5001387"/>
                    <a:pt x="0" y="4733417"/>
                    <a:pt x="0" y="4402963"/>
                  </a:cubicBezTo>
                  <a:close/>
                </a:path>
              </a:pathLst>
            </a:custGeom>
            <a:solidFill>
              <a:srgbClr val="00002E"/>
            </a:solidFill>
          </p:spPr>
          <p:txBody>
            <a:bodyPr/>
            <a:lstStyle/>
            <a:p>
              <a:endParaRPr lang="tr-TR"/>
            </a:p>
          </p:txBody>
        </p:sp>
        <p:sp>
          <p:nvSpPr>
            <p:cNvPr id="23" name="Freeform 23"/>
            <p:cNvSpPr/>
            <p:nvPr/>
          </p:nvSpPr>
          <p:spPr>
            <a:xfrm>
              <a:off x="0" y="0"/>
              <a:ext cx="6969252" cy="5039487"/>
            </a:xfrm>
            <a:custGeom>
              <a:avLst/>
              <a:gdLst/>
              <a:ahLst/>
              <a:cxnLst/>
              <a:rect l="l" t="t" r="r" b="b"/>
              <a:pathLst>
                <a:path w="6969252" h="5039487">
                  <a:moveTo>
                    <a:pt x="0" y="617474"/>
                  </a:moveTo>
                  <a:cubicBezTo>
                    <a:pt x="0" y="276479"/>
                    <a:pt x="277114" y="0"/>
                    <a:pt x="618744" y="0"/>
                  </a:cubicBezTo>
                  <a:lnTo>
                    <a:pt x="6350508" y="0"/>
                  </a:lnTo>
                  <a:lnTo>
                    <a:pt x="6350508" y="19050"/>
                  </a:lnTo>
                  <a:lnTo>
                    <a:pt x="6350508" y="0"/>
                  </a:lnTo>
                  <a:cubicBezTo>
                    <a:pt x="6692265" y="0"/>
                    <a:pt x="6969252" y="276479"/>
                    <a:pt x="6969252" y="617474"/>
                  </a:cubicBezTo>
                  <a:lnTo>
                    <a:pt x="6969252" y="4422013"/>
                  </a:lnTo>
                  <a:lnTo>
                    <a:pt x="6950202" y="4422013"/>
                  </a:lnTo>
                  <a:lnTo>
                    <a:pt x="6969252" y="4422013"/>
                  </a:lnTo>
                  <a:cubicBezTo>
                    <a:pt x="6969252" y="4763135"/>
                    <a:pt x="6692138" y="5039487"/>
                    <a:pt x="6350508" y="5039487"/>
                  </a:cubicBezTo>
                  <a:lnTo>
                    <a:pt x="6350508" y="5020437"/>
                  </a:lnTo>
                  <a:lnTo>
                    <a:pt x="6350508" y="5039487"/>
                  </a:lnTo>
                  <a:lnTo>
                    <a:pt x="618744" y="5039487"/>
                  </a:lnTo>
                  <a:lnTo>
                    <a:pt x="618744" y="5020437"/>
                  </a:lnTo>
                  <a:lnTo>
                    <a:pt x="618744" y="5039487"/>
                  </a:lnTo>
                  <a:cubicBezTo>
                    <a:pt x="277114" y="5039487"/>
                    <a:pt x="0" y="4763135"/>
                    <a:pt x="0" y="4422013"/>
                  </a:cubicBezTo>
                  <a:lnTo>
                    <a:pt x="0" y="617474"/>
                  </a:lnTo>
                  <a:lnTo>
                    <a:pt x="19050" y="617474"/>
                  </a:lnTo>
                  <a:lnTo>
                    <a:pt x="0" y="617474"/>
                  </a:lnTo>
                  <a:moveTo>
                    <a:pt x="38100" y="617474"/>
                  </a:moveTo>
                  <a:lnTo>
                    <a:pt x="38100" y="4422013"/>
                  </a:lnTo>
                  <a:lnTo>
                    <a:pt x="19050" y="4422013"/>
                  </a:lnTo>
                  <a:lnTo>
                    <a:pt x="38100" y="4422013"/>
                  </a:lnTo>
                  <a:cubicBezTo>
                    <a:pt x="38100" y="4741926"/>
                    <a:pt x="298069" y="5001387"/>
                    <a:pt x="618744" y="5001387"/>
                  </a:cubicBezTo>
                  <a:lnTo>
                    <a:pt x="6350508" y="5001387"/>
                  </a:lnTo>
                  <a:cubicBezTo>
                    <a:pt x="6671310" y="5001387"/>
                    <a:pt x="6931152" y="4741926"/>
                    <a:pt x="6931152" y="4422013"/>
                  </a:cubicBezTo>
                  <a:lnTo>
                    <a:pt x="6931152" y="617474"/>
                  </a:lnTo>
                  <a:lnTo>
                    <a:pt x="6950202" y="617474"/>
                  </a:lnTo>
                  <a:lnTo>
                    <a:pt x="6931152" y="617474"/>
                  </a:lnTo>
                  <a:cubicBezTo>
                    <a:pt x="6931279" y="297561"/>
                    <a:pt x="6671310" y="38100"/>
                    <a:pt x="6350508" y="38100"/>
                  </a:cubicBezTo>
                  <a:lnTo>
                    <a:pt x="618744" y="38100"/>
                  </a:lnTo>
                  <a:lnTo>
                    <a:pt x="618744" y="19050"/>
                  </a:lnTo>
                  <a:lnTo>
                    <a:pt x="618744" y="38100"/>
                  </a:lnTo>
                  <a:cubicBezTo>
                    <a:pt x="298069" y="38100"/>
                    <a:pt x="38100" y="297561"/>
                    <a:pt x="38100" y="617474"/>
                  </a:cubicBezTo>
                  <a:close/>
                </a:path>
              </a:pathLst>
            </a:custGeom>
            <a:solidFill>
              <a:srgbClr val="D7425E"/>
            </a:solidFill>
          </p:spPr>
          <p:txBody>
            <a:bodyPr/>
            <a:lstStyle/>
            <a:p>
              <a:endParaRPr lang="tr-TR"/>
            </a:p>
          </p:txBody>
        </p:sp>
      </p:grpSp>
      <p:grpSp>
        <p:nvGrpSpPr>
          <p:cNvPr id="24" name="Group 24"/>
          <p:cNvGrpSpPr/>
          <p:nvPr/>
        </p:nvGrpSpPr>
        <p:grpSpPr>
          <a:xfrm>
            <a:off x="6872436" y="4260056"/>
            <a:ext cx="3520231" cy="439936"/>
            <a:chOff x="0" y="0"/>
            <a:chExt cx="4693642" cy="586582"/>
          </a:xfrm>
        </p:grpSpPr>
        <p:sp>
          <p:nvSpPr>
            <p:cNvPr id="25" name="Freeform 25"/>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26" name="TextBox 26"/>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Bağımlılık Riski</a:t>
              </a:r>
            </a:p>
          </p:txBody>
        </p:sp>
      </p:grpSp>
      <p:grpSp>
        <p:nvGrpSpPr>
          <p:cNvPr id="27" name="Group 27"/>
          <p:cNvGrpSpPr/>
          <p:nvPr/>
        </p:nvGrpSpPr>
        <p:grpSpPr>
          <a:xfrm>
            <a:off x="6872436" y="4879479"/>
            <a:ext cx="4542979" cy="765572"/>
            <a:chOff x="0" y="0"/>
            <a:chExt cx="6057305" cy="1020763"/>
          </a:xfrm>
        </p:grpSpPr>
        <p:sp>
          <p:nvSpPr>
            <p:cNvPr id="28" name="Freeform 28"/>
            <p:cNvSpPr/>
            <p:nvPr/>
          </p:nvSpPr>
          <p:spPr>
            <a:xfrm>
              <a:off x="0" y="0"/>
              <a:ext cx="6057305" cy="1020763"/>
            </a:xfrm>
            <a:custGeom>
              <a:avLst/>
              <a:gdLst/>
              <a:ahLst/>
              <a:cxnLst/>
              <a:rect l="l" t="t" r="r" b="b"/>
              <a:pathLst>
                <a:path w="6057305" h="1020763">
                  <a:moveTo>
                    <a:pt x="0" y="0"/>
                  </a:moveTo>
                  <a:lnTo>
                    <a:pt x="6057305" y="0"/>
                  </a:lnTo>
                  <a:lnTo>
                    <a:pt x="6057305" y="1020763"/>
                  </a:lnTo>
                  <a:lnTo>
                    <a:pt x="0" y="1020763"/>
                  </a:lnTo>
                  <a:close/>
                </a:path>
              </a:pathLst>
            </a:custGeom>
            <a:solidFill>
              <a:srgbClr val="000000">
                <a:alpha val="0"/>
              </a:srgbClr>
            </a:solidFill>
          </p:spPr>
          <p:txBody>
            <a:bodyPr/>
            <a:lstStyle/>
            <a:p>
              <a:endParaRPr lang="tr-TR"/>
            </a:p>
          </p:txBody>
        </p:sp>
        <p:sp>
          <p:nvSpPr>
            <p:cNvPr id="29" name="TextBox 29"/>
            <p:cNvSpPr txBox="1"/>
            <p:nvPr/>
          </p:nvSpPr>
          <p:spPr>
            <a:xfrm>
              <a:off x="0" y="-66675"/>
              <a:ext cx="6057305" cy="1087438"/>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Sosyal izolasyon ve aşırı kullanım tehlikesi vardır.</a:t>
              </a:r>
            </a:p>
          </p:txBody>
        </p:sp>
      </p:grpSp>
      <p:grpSp>
        <p:nvGrpSpPr>
          <p:cNvPr id="30" name="Group 30"/>
          <p:cNvGrpSpPr/>
          <p:nvPr/>
        </p:nvGrpSpPr>
        <p:grpSpPr>
          <a:xfrm>
            <a:off x="6872436" y="5824537"/>
            <a:ext cx="4542979" cy="1148358"/>
            <a:chOff x="0" y="0"/>
            <a:chExt cx="6057305" cy="1531143"/>
          </a:xfrm>
        </p:grpSpPr>
        <p:sp>
          <p:nvSpPr>
            <p:cNvPr id="31" name="Freeform 31"/>
            <p:cNvSpPr/>
            <p:nvPr/>
          </p:nvSpPr>
          <p:spPr>
            <a:xfrm>
              <a:off x="0" y="0"/>
              <a:ext cx="6057305" cy="1531143"/>
            </a:xfrm>
            <a:custGeom>
              <a:avLst/>
              <a:gdLst/>
              <a:ahLst/>
              <a:cxnLst/>
              <a:rect l="l" t="t" r="r" b="b"/>
              <a:pathLst>
                <a:path w="6057305" h="1531143">
                  <a:moveTo>
                    <a:pt x="0" y="0"/>
                  </a:moveTo>
                  <a:lnTo>
                    <a:pt x="6057305" y="0"/>
                  </a:lnTo>
                  <a:lnTo>
                    <a:pt x="6057305" y="1531143"/>
                  </a:lnTo>
                  <a:lnTo>
                    <a:pt x="0" y="1531143"/>
                  </a:lnTo>
                  <a:close/>
                </a:path>
              </a:pathLst>
            </a:custGeom>
            <a:solidFill>
              <a:srgbClr val="000000">
                <a:alpha val="0"/>
              </a:srgbClr>
            </a:solidFill>
          </p:spPr>
          <p:txBody>
            <a:bodyPr/>
            <a:lstStyle/>
            <a:p>
              <a:endParaRPr lang="tr-TR"/>
            </a:p>
          </p:txBody>
        </p:sp>
        <p:sp>
          <p:nvSpPr>
            <p:cNvPr id="32" name="TextBox 32"/>
            <p:cNvSpPr txBox="1"/>
            <p:nvPr/>
          </p:nvSpPr>
          <p:spPr>
            <a:xfrm>
              <a:off x="0" y="-66675"/>
              <a:ext cx="6057305" cy="1597818"/>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Kullanıcıya süre takibi, mola hatırlatmaları ve dijital denge uygulamaları sunularak kontrollü kullanım teşvik edilebilir.</a:t>
              </a:r>
            </a:p>
          </p:txBody>
        </p:sp>
      </p:grpSp>
      <p:grpSp>
        <p:nvGrpSpPr>
          <p:cNvPr id="33" name="Group 33"/>
          <p:cNvGrpSpPr/>
          <p:nvPr/>
        </p:nvGrpSpPr>
        <p:grpSpPr>
          <a:xfrm>
            <a:off x="12027991" y="3918049"/>
            <a:ext cx="5226992" cy="3779639"/>
            <a:chOff x="0" y="0"/>
            <a:chExt cx="6969323" cy="5039518"/>
          </a:xfrm>
        </p:grpSpPr>
        <p:sp>
          <p:nvSpPr>
            <p:cNvPr id="34" name="Freeform 34"/>
            <p:cNvSpPr/>
            <p:nvPr/>
          </p:nvSpPr>
          <p:spPr>
            <a:xfrm>
              <a:off x="19050" y="19050"/>
              <a:ext cx="6931152" cy="5001387"/>
            </a:xfrm>
            <a:custGeom>
              <a:avLst/>
              <a:gdLst/>
              <a:ahLst/>
              <a:cxnLst/>
              <a:rect l="l" t="t" r="r" b="b"/>
              <a:pathLst>
                <a:path w="6931152" h="5001387">
                  <a:moveTo>
                    <a:pt x="0" y="598424"/>
                  </a:moveTo>
                  <a:cubicBezTo>
                    <a:pt x="0" y="267970"/>
                    <a:pt x="268478" y="0"/>
                    <a:pt x="599694" y="0"/>
                  </a:cubicBezTo>
                  <a:lnTo>
                    <a:pt x="6331458" y="0"/>
                  </a:lnTo>
                  <a:cubicBezTo>
                    <a:pt x="6662674" y="0"/>
                    <a:pt x="6931152" y="267970"/>
                    <a:pt x="6931152" y="598424"/>
                  </a:cubicBezTo>
                  <a:lnTo>
                    <a:pt x="6931152" y="4402963"/>
                  </a:lnTo>
                  <a:cubicBezTo>
                    <a:pt x="6931152" y="4733544"/>
                    <a:pt x="6662674" y="5001387"/>
                    <a:pt x="6331458" y="5001387"/>
                  </a:cubicBezTo>
                  <a:lnTo>
                    <a:pt x="599694" y="5001387"/>
                  </a:lnTo>
                  <a:cubicBezTo>
                    <a:pt x="268478" y="5001387"/>
                    <a:pt x="0" y="4733417"/>
                    <a:pt x="0" y="4402963"/>
                  </a:cubicBezTo>
                  <a:close/>
                </a:path>
              </a:pathLst>
            </a:custGeom>
            <a:solidFill>
              <a:srgbClr val="00002E"/>
            </a:solidFill>
          </p:spPr>
          <p:txBody>
            <a:bodyPr/>
            <a:lstStyle/>
            <a:p>
              <a:endParaRPr lang="tr-TR"/>
            </a:p>
          </p:txBody>
        </p:sp>
        <p:sp>
          <p:nvSpPr>
            <p:cNvPr id="35" name="Freeform 35"/>
            <p:cNvSpPr/>
            <p:nvPr/>
          </p:nvSpPr>
          <p:spPr>
            <a:xfrm>
              <a:off x="0" y="0"/>
              <a:ext cx="6969252" cy="5039487"/>
            </a:xfrm>
            <a:custGeom>
              <a:avLst/>
              <a:gdLst/>
              <a:ahLst/>
              <a:cxnLst/>
              <a:rect l="l" t="t" r="r" b="b"/>
              <a:pathLst>
                <a:path w="6969252" h="5039487">
                  <a:moveTo>
                    <a:pt x="0" y="617474"/>
                  </a:moveTo>
                  <a:cubicBezTo>
                    <a:pt x="0" y="276479"/>
                    <a:pt x="277114" y="0"/>
                    <a:pt x="618744" y="0"/>
                  </a:cubicBezTo>
                  <a:lnTo>
                    <a:pt x="6350508" y="0"/>
                  </a:lnTo>
                  <a:lnTo>
                    <a:pt x="6350508" y="19050"/>
                  </a:lnTo>
                  <a:lnTo>
                    <a:pt x="6350508" y="0"/>
                  </a:lnTo>
                  <a:cubicBezTo>
                    <a:pt x="6692265" y="0"/>
                    <a:pt x="6969252" y="276479"/>
                    <a:pt x="6969252" y="617474"/>
                  </a:cubicBezTo>
                  <a:lnTo>
                    <a:pt x="6969252" y="4422013"/>
                  </a:lnTo>
                  <a:lnTo>
                    <a:pt x="6950202" y="4422013"/>
                  </a:lnTo>
                  <a:lnTo>
                    <a:pt x="6969252" y="4422013"/>
                  </a:lnTo>
                  <a:cubicBezTo>
                    <a:pt x="6969252" y="4763135"/>
                    <a:pt x="6692138" y="5039487"/>
                    <a:pt x="6350508" y="5039487"/>
                  </a:cubicBezTo>
                  <a:lnTo>
                    <a:pt x="6350508" y="5020437"/>
                  </a:lnTo>
                  <a:lnTo>
                    <a:pt x="6350508" y="5039487"/>
                  </a:lnTo>
                  <a:lnTo>
                    <a:pt x="618744" y="5039487"/>
                  </a:lnTo>
                  <a:lnTo>
                    <a:pt x="618744" y="5020437"/>
                  </a:lnTo>
                  <a:lnTo>
                    <a:pt x="618744" y="5039487"/>
                  </a:lnTo>
                  <a:cubicBezTo>
                    <a:pt x="277114" y="5039487"/>
                    <a:pt x="0" y="4763135"/>
                    <a:pt x="0" y="4422013"/>
                  </a:cubicBezTo>
                  <a:lnTo>
                    <a:pt x="0" y="617474"/>
                  </a:lnTo>
                  <a:lnTo>
                    <a:pt x="19050" y="617474"/>
                  </a:lnTo>
                  <a:lnTo>
                    <a:pt x="0" y="617474"/>
                  </a:lnTo>
                  <a:moveTo>
                    <a:pt x="38100" y="617474"/>
                  </a:moveTo>
                  <a:lnTo>
                    <a:pt x="38100" y="4422013"/>
                  </a:lnTo>
                  <a:lnTo>
                    <a:pt x="19050" y="4422013"/>
                  </a:lnTo>
                  <a:lnTo>
                    <a:pt x="38100" y="4422013"/>
                  </a:lnTo>
                  <a:cubicBezTo>
                    <a:pt x="38100" y="4741926"/>
                    <a:pt x="298069" y="5001387"/>
                    <a:pt x="618744" y="5001387"/>
                  </a:cubicBezTo>
                  <a:lnTo>
                    <a:pt x="6350508" y="5001387"/>
                  </a:lnTo>
                  <a:cubicBezTo>
                    <a:pt x="6671310" y="5001387"/>
                    <a:pt x="6931152" y="4741926"/>
                    <a:pt x="6931152" y="4422013"/>
                  </a:cubicBezTo>
                  <a:lnTo>
                    <a:pt x="6931152" y="617474"/>
                  </a:lnTo>
                  <a:lnTo>
                    <a:pt x="6950202" y="617474"/>
                  </a:lnTo>
                  <a:lnTo>
                    <a:pt x="6931152" y="617474"/>
                  </a:lnTo>
                  <a:cubicBezTo>
                    <a:pt x="6931279" y="297561"/>
                    <a:pt x="6671310" y="38100"/>
                    <a:pt x="6350508" y="38100"/>
                  </a:cubicBezTo>
                  <a:lnTo>
                    <a:pt x="618744" y="38100"/>
                  </a:lnTo>
                  <a:lnTo>
                    <a:pt x="618744" y="19050"/>
                  </a:lnTo>
                  <a:lnTo>
                    <a:pt x="618744" y="38100"/>
                  </a:lnTo>
                  <a:cubicBezTo>
                    <a:pt x="298069" y="38100"/>
                    <a:pt x="38100" y="297561"/>
                    <a:pt x="38100" y="617474"/>
                  </a:cubicBezTo>
                  <a:close/>
                </a:path>
              </a:pathLst>
            </a:custGeom>
            <a:solidFill>
              <a:srgbClr val="DD785E"/>
            </a:solidFill>
          </p:spPr>
          <p:txBody>
            <a:bodyPr/>
            <a:lstStyle/>
            <a:p>
              <a:endParaRPr lang="tr-TR"/>
            </a:p>
          </p:txBody>
        </p:sp>
      </p:grpSp>
      <p:grpSp>
        <p:nvGrpSpPr>
          <p:cNvPr id="36" name="Group 36"/>
          <p:cNvGrpSpPr/>
          <p:nvPr/>
        </p:nvGrpSpPr>
        <p:grpSpPr>
          <a:xfrm>
            <a:off x="12369999" y="4260056"/>
            <a:ext cx="3520231" cy="439936"/>
            <a:chOff x="0" y="0"/>
            <a:chExt cx="4693642" cy="586582"/>
          </a:xfrm>
        </p:grpSpPr>
        <p:sp>
          <p:nvSpPr>
            <p:cNvPr id="37" name="Freeform 37"/>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38" name="TextBox 38"/>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Yasal Belirsizlikler</a:t>
              </a:r>
            </a:p>
          </p:txBody>
        </p:sp>
      </p:grpSp>
      <p:grpSp>
        <p:nvGrpSpPr>
          <p:cNvPr id="39" name="Group 39"/>
          <p:cNvGrpSpPr/>
          <p:nvPr/>
        </p:nvGrpSpPr>
        <p:grpSpPr>
          <a:xfrm>
            <a:off x="12369999" y="4879479"/>
            <a:ext cx="4542979" cy="765572"/>
            <a:chOff x="0" y="0"/>
            <a:chExt cx="6057305" cy="1020763"/>
          </a:xfrm>
        </p:grpSpPr>
        <p:sp>
          <p:nvSpPr>
            <p:cNvPr id="40" name="Freeform 40"/>
            <p:cNvSpPr/>
            <p:nvPr/>
          </p:nvSpPr>
          <p:spPr>
            <a:xfrm>
              <a:off x="0" y="0"/>
              <a:ext cx="6057305" cy="1020763"/>
            </a:xfrm>
            <a:custGeom>
              <a:avLst/>
              <a:gdLst/>
              <a:ahLst/>
              <a:cxnLst/>
              <a:rect l="l" t="t" r="r" b="b"/>
              <a:pathLst>
                <a:path w="6057305" h="1020763">
                  <a:moveTo>
                    <a:pt x="0" y="0"/>
                  </a:moveTo>
                  <a:lnTo>
                    <a:pt x="6057305" y="0"/>
                  </a:lnTo>
                  <a:lnTo>
                    <a:pt x="6057305" y="1020763"/>
                  </a:lnTo>
                  <a:lnTo>
                    <a:pt x="0" y="1020763"/>
                  </a:lnTo>
                  <a:close/>
                </a:path>
              </a:pathLst>
            </a:custGeom>
            <a:solidFill>
              <a:srgbClr val="000000">
                <a:alpha val="0"/>
              </a:srgbClr>
            </a:solidFill>
          </p:spPr>
          <p:txBody>
            <a:bodyPr/>
            <a:lstStyle/>
            <a:p>
              <a:endParaRPr lang="tr-TR"/>
            </a:p>
          </p:txBody>
        </p:sp>
        <p:sp>
          <p:nvSpPr>
            <p:cNvPr id="41" name="TextBox 41"/>
            <p:cNvSpPr txBox="1"/>
            <p:nvPr/>
          </p:nvSpPr>
          <p:spPr>
            <a:xfrm>
              <a:off x="0" y="-66675"/>
              <a:ext cx="6057305" cy="1087438"/>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Regülasyonların yetersizliği hukuki sorun yaratabilir.</a:t>
              </a:r>
            </a:p>
          </p:txBody>
        </p:sp>
      </p:grpSp>
      <p:grpSp>
        <p:nvGrpSpPr>
          <p:cNvPr id="42" name="Group 42"/>
          <p:cNvGrpSpPr/>
          <p:nvPr/>
        </p:nvGrpSpPr>
        <p:grpSpPr>
          <a:xfrm>
            <a:off x="12369999" y="5824537"/>
            <a:ext cx="4542979" cy="1148358"/>
            <a:chOff x="0" y="0"/>
            <a:chExt cx="6057305" cy="1531143"/>
          </a:xfrm>
        </p:grpSpPr>
        <p:sp>
          <p:nvSpPr>
            <p:cNvPr id="43" name="Freeform 43"/>
            <p:cNvSpPr/>
            <p:nvPr/>
          </p:nvSpPr>
          <p:spPr>
            <a:xfrm>
              <a:off x="0" y="0"/>
              <a:ext cx="6057305" cy="1531143"/>
            </a:xfrm>
            <a:custGeom>
              <a:avLst/>
              <a:gdLst/>
              <a:ahLst/>
              <a:cxnLst/>
              <a:rect l="l" t="t" r="r" b="b"/>
              <a:pathLst>
                <a:path w="6057305" h="1531143">
                  <a:moveTo>
                    <a:pt x="0" y="0"/>
                  </a:moveTo>
                  <a:lnTo>
                    <a:pt x="6057305" y="0"/>
                  </a:lnTo>
                  <a:lnTo>
                    <a:pt x="6057305" y="1531143"/>
                  </a:lnTo>
                  <a:lnTo>
                    <a:pt x="0" y="1531143"/>
                  </a:lnTo>
                  <a:close/>
                </a:path>
              </a:pathLst>
            </a:custGeom>
            <a:solidFill>
              <a:srgbClr val="000000">
                <a:alpha val="0"/>
              </a:srgbClr>
            </a:solidFill>
          </p:spPr>
          <p:txBody>
            <a:bodyPr/>
            <a:lstStyle/>
            <a:p>
              <a:endParaRPr lang="tr-TR"/>
            </a:p>
          </p:txBody>
        </p:sp>
        <p:sp>
          <p:nvSpPr>
            <p:cNvPr id="44" name="TextBox 44"/>
            <p:cNvSpPr txBox="1"/>
            <p:nvPr/>
          </p:nvSpPr>
          <p:spPr>
            <a:xfrm>
              <a:off x="0" y="-66675"/>
              <a:ext cx="6057305" cy="1597818"/>
            </a:xfrm>
            <a:prstGeom prst="rect">
              <a:avLst/>
            </a:prstGeom>
          </p:spPr>
          <p:txBody>
            <a:bodyPr lIns="0" tIns="0" rIns="0" bIns="0" rtlCol="0" anchor="t"/>
            <a:lstStyle/>
            <a:p>
              <a:pPr algn="l">
                <a:lnSpc>
                  <a:spcPts val="3000"/>
                </a:lnSpc>
              </a:pPr>
              <a:r>
                <a:rPr lang="en-US" sz="1874" dirty="0" err="1">
                  <a:solidFill>
                    <a:srgbClr val="FFFFFF"/>
                  </a:solidFill>
                  <a:latin typeface="PT Sans"/>
                  <a:ea typeface="PT Sans"/>
                  <a:cs typeface="PT Sans"/>
                  <a:sym typeface="PT Sans"/>
                </a:rPr>
                <a:t>Uluslararası</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hukuk</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çerçevesinde</a:t>
              </a:r>
              <a:r>
                <a:rPr lang="en-US" sz="1874" dirty="0">
                  <a:solidFill>
                    <a:srgbClr val="FFFFFF"/>
                  </a:solidFill>
                  <a:latin typeface="PT Sans"/>
                  <a:ea typeface="PT Sans"/>
                  <a:cs typeface="PT Sans"/>
                  <a:sym typeface="PT Sans"/>
                </a:rPr>
                <a:t> metaverse </a:t>
              </a:r>
              <a:r>
                <a:rPr lang="en-US" sz="1874" dirty="0" err="1">
                  <a:solidFill>
                    <a:srgbClr val="FFFFFF"/>
                  </a:solidFill>
                  <a:latin typeface="PT Sans"/>
                  <a:ea typeface="PT Sans"/>
                  <a:cs typeface="PT Sans"/>
                  <a:sym typeface="PT Sans"/>
                </a:rPr>
                <a:t>ortamlarına</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yönelik</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açık</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dijital</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yasalar</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dijital</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mülkiyet</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ve</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kimlik</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tanımı</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yapılmalı</a:t>
              </a:r>
              <a:r>
                <a:rPr lang="en-US" sz="1874" dirty="0">
                  <a:solidFill>
                    <a:srgbClr val="FFFFFF"/>
                  </a:solidFill>
                  <a:latin typeface="PT Sans"/>
                  <a:ea typeface="PT Sans"/>
                  <a:cs typeface="PT Sans"/>
                  <a:sym typeface="PT Sans"/>
                </a:rPr>
                <a:t>.</a:t>
              </a:r>
            </a:p>
          </p:txBody>
        </p:sp>
      </p:grpSp>
      <p:grpSp>
        <p:nvGrpSpPr>
          <p:cNvPr id="45" name="Group 45"/>
          <p:cNvGrpSpPr/>
          <p:nvPr/>
        </p:nvGrpSpPr>
        <p:grpSpPr>
          <a:xfrm>
            <a:off x="15796516" y="9542124"/>
            <a:ext cx="2350214" cy="744876"/>
            <a:chOff x="0" y="0"/>
            <a:chExt cx="3133618" cy="993168"/>
          </a:xfrm>
        </p:grpSpPr>
        <p:sp>
          <p:nvSpPr>
            <p:cNvPr id="46" name="Freeform 46"/>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47" name="TextBox 47"/>
          <p:cNvSpPr txBox="1"/>
          <p:nvPr/>
        </p:nvSpPr>
        <p:spPr>
          <a:xfrm>
            <a:off x="16590838" y="590549"/>
            <a:ext cx="858962"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10/17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txBody>
          <a:bodyPr/>
          <a:lstStyle/>
          <a:p>
            <a:endParaRPr lang="tr-TR"/>
          </a:p>
        </p:txBody>
      </p:sp>
      <p:grpSp>
        <p:nvGrpSpPr>
          <p:cNvPr id="7" name="Group 7"/>
          <p:cNvGrpSpPr/>
          <p:nvPr/>
        </p:nvGrpSpPr>
        <p:grpSpPr>
          <a:xfrm>
            <a:off x="7905155" y="1207294"/>
            <a:ext cx="7256412" cy="880021"/>
            <a:chOff x="0" y="0"/>
            <a:chExt cx="9675217" cy="1173362"/>
          </a:xfrm>
        </p:grpSpPr>
        <p:sp>
          <p:nvSpPr>
            <p:cNvPr id="8" name="Freeform 8"/>
            <p:cNvSpPr/>
            <p:nvPr/>
          </p:nvSpPr>
          <p:spPr>
            <a:xfrm>
              <a:off x="0" y="0"/>
              <a:ext cx="9675216" cy="1173362"/>
            </a:xfrm>
            <a:custGeom>
              <a:avLst/>
              <a:gdLst/>
              <a:ahLst/>
              <a:cxnLst/>
              <a:rect l="l" t="t" r="r" b="b"/>
              <a:pathLst>
                <a:path w="9675216" h="1173362">
                  <a:moveTo>
                    <a:pt x="0" y="0"/>
                  </a:moveTo>
                  <a:lnTo>
                    <a:pt x="9675216" y="0"/>
                  </a:lnTo>
                  <a:lnTo>
                    <a:pt x="9675216" y="1173362"/>
                  </a:lnTo>
                  <a:lnTo>
                    <a:pt x="0" y="1173362"/>
                  </a:lnTo>
                  <a:close/>
                </a:path>
              </a:pathLst>
            </a:custGeom>
            <a:solidFill>
              <a:srgbClr val="000000">
                <a:alpha val="0"/>
              </a:srgbClr>
            </a:solidFill>
          </p:spPr>
          <p:txBody>
            <a:bodyPr/>
            <a:lstStyle/>
            <a:p>
              <a:endParaRPr lang="tr-TR"/>
            </a:p>
          </p:txBody>
        </p:sp>
        <p:sp>
          <p:nvSpPr>
            <p:cNvPr id="9" name="TextBox 9"/>
            <p:cNvSpPr txBox="1"/>
            <p:nvPr/>
          </p:nvSpPr>
          <p:spPr>
            <a:xfrm>
              <a:off x="0" y="-28575"/>
              <a:ext cx="9675217" cy="1201937"/>
            </a:xfrm>
            <a:prstGeom prst="rect">
              <a:avLst/>
            </a:prstGeom>
          </p:spPr>
          <p:txBody>
            <a:bodyPr lIns="0" tIns="0" rIns="0" bIns="0" rtlCol="0" anchor="t"/>
            <a:lstStyle/>
            <a:p>
              <a:pPr algn="l">
                <a:lnSpc>
                  <a:spcPts val="6875"/>
                </a:lnSpc>
              </a:pPr>
              <a:r>
                <a:rPr lang="en-US" sz="5500" b="1">
                  <a:solidFill>
                    <a:srgbClr val="FFFFFF"/>
                  </a:solidFill>
                  <a:latin typeface="Nunito Bold"/>
                  <a:ea typeface="Nunito Bold"/>
                  <a:cs typeface="Nunito Bold"/>
                  <a:sym typeface="Nunito Bold"/>
                </a:rPr>
                <a:t>Metaverse'ün Geleceği</a:t>
              </a:r>
            </a:p>
          </p:txBody>
        </p:sp>
      </p:grpSp>
      <p:grpSp>
        <p:nvGrpSpPr>
          <p:cNvPr id="10" name="Group 10"/>
          <p:cNvGrpSpPr/>
          <p:nvPr/>
        </p:nvGrpSpPr>
        <p:grpSpPr>
          <a:xfrm>
            <a:off x="7905155" y="3351311"/>
            <a:ext cx="9335691" cy="957560"/>
            <a:chOff x="0" y="0"/>
            <a:chExt cx="12447588" cy="1276747"/>
          </a:xfrm>
        </p:grpSpPr>
        <p:sp>
          <p:nvSpPr>
            <p:cNvPr id="11" name="Freeform 11"/>
            <p:cNvSpPr/>
            <p:nvPr/>
          </p:nvSpPr>
          <p:spPr>
            <a:xfrm>
              <a:off x="0" y="0"/>
              <a:ext cx="12447588" cy="1276747"/>
            </a:xfrm>
            <a:custGeom>
              <a:avLst/>
              <a:gdLst/>
              <a:ahLst/>
              <a:cxnLst/>
              <a:rect l="l" t="t" r="r" b="b"/>
              <a:pathLst>
                <a:path w="12447588" h="1276747">
                  <a:moveTo>
                    <a:pt x="0" y="0"/>
                  </a:moveTo>
                  <a:lnTo>
                    <a:pt x="12447588" y="0"/>
                  </a:lnTo>
                  <a:lnTo>
                    <a:pt x="12447588" y="1276747"/>
                  </a:lnTo>
                  <a:lnTo>
                    <a:pt x="0" y="1276747"/>
                  </a:lnTo>
                  <a:close/>
                </a:path>
              </a:pathLst>
            </a:custGeom>
            <a:solidFill>
              <a:srgbClr val="000000">
                <a:alpha val="0"/>
              </a:srgbClr>
            </a:solidFill>
          </p:spPr>
          <p:txBody>
            <a:bodyPr/>
            <a:lstStyle/>
            <a:p>
              <a:endParaRPr lang="tr-TR"/>
            </a:p>
          </p:txBody>
        </p:sp>
        <p:sp>
          <p:nvSpPr>
            <p:cNvPr id="12" name="TextBox 12"/>
            <p:cNvSpPr txBox="1"/>
            <p:nvPr/>
          </p:nvSpPr>
          <p:spPr>
            <a:xfrm>
              <a:off x="0" y="-95250"/>
              <a:ext cx="12447588"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Metaverse’ün geleceğine dair en çarpıcı kurgusal örneklerden biri, 2018 yapımı Ready Player One filminde karşımıza çıkar</a:t>
              </a:r>
            </a:p>
          </p:txBody>
        </p:sp>
      </p:grpSp>
      <p:grpSp>
        <p:nvGrpSpPr>
          <p:cNvPr id="13" name="Group 13"/>
          <p:cNvGrpSpPr/>
          <p:nvPr/>
        </p:nvGrpSpPr>
        <p:grpSpPr>
          <a:xfrm>
            <a:off x="7905155" y="4645372"/>
            <a:ext cx="9335691" cy="957560"/>
            <a:chOff x="0" y="0"/>
            <a:chExt cx="12447588" cy="1276747"/>
          </a:xfrm>
        </p:grpSpPr>
        <p:sp>
          <p:nvSpPr>
            <p:cNvPr id="14" name="Freeform 14"/>
            <p:cNvSpPr/>
            <p:nvPr/>
          </p:nvSpPr>
          <p:spPr>
            <a:xfrm>
              <a:off x="0" y="0"/>
              <a:ext cx="12447588" cy="1276747"/>
            </a:xfrm>
            <a:custGeom>
              <a:avLst/>
              <a:gdLst/>
              <a:ahLst/>
              <a:cxnLst/>
              <a:rect l="l" t="t" r="r" b="b"/>
              <a:pathLst>
                <a:path w="12447588" h="1276747">
                  <a:moveTo>
                    <a:pt x="0" y="0"/>
                  </a:moveTo>
                  <a:lnTo>
                    <a:pt x="12447588" y="0"/>
                  </a:lnTo>
                  <a:lnTo>
                    <a:pt x="12447588" y="1276747"/>
                  </a:lnTo>
                  <a:lnTo>
                    <a:pt x="0" y="1276747"/>
                  </a:lnTo>
                  <a:close/>
                </a:path>
              </a:pathLst>
            </a:custGeom>
            <a:solidFill>
              <a:srgbClr val="000000">
                <a:alpha val="0"/>
              </a:srgbClr>
            </a:solidFill>
          </p:spPr>
          <p:txBody>
            <a:bodyPr/>
            <a:lstStyle/>
            <a:p>
              <a:endParaRPr lang="tr-TR"/>
            </a:p>
          </p:txBody>
        </p:sp>
        <p:sp>
          <p:nvSpPr>
            <p:cNvPr id="15" name="TextBox 15"/>
            <p:cNvSpPr txBox="1"/>
            <p:nvPr/>
          </p:nvSpPr>
          <p:spPr>
            <a:xfrm>
              <a:off x="0" y="-95250"/>
              <a:ext cx="12447588" cy="1371997"/>
            </a:xfrm>
            <a:prstGeom prst="rect">
              <a:avLst/>
            </a:prstGeom>
          </p:spPr>
          <p:txBody>
            <a:bodyPr lIns="0" tIns="0" rIns="0" bIns="0" rtlCol="0" anchor="t"/>
            <a:lstStyle/>
            <a:p>
              <a:pPr algn="l">
                <a:lnSpc>
                  <a:spcPts val="3750"/>
                </a:lnSpc>
              </a:pPr>
              <a:r>
                <a:rPr lang="en-US" sz="2312" dirty="0">
                  <a:solidFill>
                    <a:srgbClr val="FFFFFF"/>
                  </a:solidFill>
                  <a:latin typeface="PT Sans"/>
                  <a:ea typeface="PT Sans"/>
                  <a:cs typeface="PT Sans"/>
                  <a:sym typeface="PT Sans"/>
                </a:rPr>
                <a:t>Ready Player One filmi, </a:t>
              </a:r>
              <a:r>
                <a:rPr lang="en-US" sz="2312" dirty="0" err="1">
                  <a:solidFill>
                    <a:srgbClr val="FFFFFF"/>
                  </a:solidFill>
                  <a:latin typeface="PT Sans"/>
                  <a:ea typeface="PT Sans"/>
                  <a:cs typeface="PT Sans"/>
                  <a:sym typeface="PT Sans"/>
                </a:rPr>
                <a:t>metaverse’ün</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gelecekte</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neye</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dönüşebileceğini</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gözler</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önüne</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seren</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çarpıcı</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bir</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senaryo</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sunar</a:t>
              </a:r>
              <a:r>
                <a:rPr lang="en-US" sz="2312" dirty="0">
                  <a:solidFill>
                    <a:srgbClr val="FFFFFF"/>
                  </a:solidFill>
                  <a:latin typeface="PT Sans"/>
                  <a:ea typeface="PT Sans"/>
                  <a:cs typeface="PT Sans"/>
                  <a:sym typeface="PT Sans"/>
                </a:rPr>
                <a:t>.</a:t>
              </a:r>
            </a:p>
          </p:txBody>
        </p:sp>
      </p:grpSp>
      <p:grpSp>
        <p:nvGrpSpPr>
          <p:cNvPr id="16" name="Group 16"/>
          <p:cNvGrpSpPr/>
          <p:nvPr/>
        </p:nvGrpSpPr>
        <p:grpSpPr>
          <a:xfrm>
            <a:off x="7905155" y="5939432"/>
            <a:ext cx="9335691" cy="957560"/>
            <a:chOff x="0" y="0"/>
            <a:chExt cx="12447588" cy="1276747"/>
          </a:xfrm>
        </p:grpSpPr>
        <p:sp>
          <p:nvSpPr>
            <p:cNvPr id="17" name="Freeform 17"/>
            <p:cNvSpPr/>
            <p:nvPr/>
          </p:nvSpPr>
          <p:spPr>
            <a:xfrm>
              <a:off x="0" y="0"/>
              <a:ext cx="12447588" cy="1276747"/>
            </a:xfrm>
            <a:custGeom>
              <a:avLst/>
              <a:gdLst/>
              <a:ahLst/>
              <a:cxnLst/>
              <a:rect l="l" t="t" r="r" b="b"/>
              <a:pathLst>
                <a:path w="12447588" h="1276747">
                  <a:moveTo>
                    <a:pt x="0" y="0"/>
                  </a:moveTo>
                  <a:lnTo>
                    <a:pt x="12447588" y="0"/>
                  </a:lnTo>
                  <a:lnTo>
                    <a:pt x="12447588" y="1276747"/>
                  </a:lnTo>
                  <a:lnTo>
                    <a:pt x="0" y="1276747"/>
                  </a:lnTo>
                  <a:close/>
                </a:path>
              </a:pathLst>
            </a:custGeom>
            <a:solidFill>
              <a:srgbClr val="000000">
                <a:alpha val="0"/>
              </a:srgbClr>
            </a:solidFill>
          </p:spPr>
          <p:txBody>
            <a:bodyPr/>
            <a:lstStyle/>
            <a:p>
              <a:endParaRPr lang="tr-TR"/>
            </a:p>
          </p:txBody>
        </p:sp>
        <p:sp>
          <p:nvSpPr>
            <p:cNvPr id="18" name="TextBox 18"/>
            <p:cNvSpPr txBox="1"/>
            <p:nvPr/>
          </p:nvSpPr>
          <p:spPr>
            <a:xfrm>
              <a:off x="0" y="-95250"/>
              <a:ext cx="12447588"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Filmde anlatılan OASIS evreni, metaverse’ün geleceğine dair güçlü bir hayal gücü örneğidir.</a:t>
              </a:r>
            </a:p>
          </p:txBody>
        </p:sp>
      </p:grpSp>
      <p:grpSp>
        <p:nvGrpSpPr>
          <p:cNvPr id="19" name="Group 19"/>
          <p:cNvGrpSpPr/>
          <p:nvPr/>
        </p:nvGrpSpPr>
        <p:grpSpPr>
          <a:xfrm>
            <a:off x="7905155" y="7233494"/>
            <a:ext cx="9335691" cy="957560"/>
            <a:chOff x="0" y="0"/>
            <a:chExt cx="12447588" cy="1276747"/>
          </a:xfrm>
        </p:grpSpPr>
        <p:sp>
          <p:nvSpPr>
            <p:cNvPr id="20" name="Freeform 20"/>
            <p:cNvSpPr/>
            <p:nvPr/>
          </p:nvSpPr>
          <p:spPr>
            <a:xfrm>
              <a:off x="0" y="0"/>
              <a:ext cx="12447588" cy="1276747"/>
            </a:xfrm>
            <a:custGeom>
              <a:avLst/>
              <a:gdLst/>
              <a:ahLst/>
              <a:cxnLst/>
              <a:rect l="l" t="t" r="r" b="b"/>
              <a:pathLst>
                <a:path w="12447588" h="1276747">
                  <a:moveTo>
                    <a:pt x="0" y="0"/>
                  </a:moveTo>
                  <a:lnTo>
                    <a:pt x="12447588" y="0"/>
                  </a:lnTo>
                  <a:lnTo>
                    <a:pt x="12447588" y="1276747"/>
                  </a:lnTo>
                  <a:lnTo>
                    <a:pt x="0" y="1276747"/>
                  </a:lnTo>
                  <a:close/>
                </a:path>
              </a:pathLst>
            </a:custGeom>
            <a:solidFill>
              <a:srgbClr val="000000">
                <a:alpha val="0"/>
              </a:srgbClr>
            </a:solidFill>
          </p:spPr>
          <p:txBody>
            <a:bodyPr/>
            <a:lstStyle/>
            <a:p>
              <a:endParaRPr lang="tr-TR"/>
            </a:p>
          </p:txBody>
        </p:sp>
        <p:sp>
          <p:nvSpPr>
            <p:cNvPr id="21" name="TextBox 21"/>
            <p:cNvSpPr txBox="1"/>
            <p:nvPr/>
          </p:nvSpPr>
          <p:spPr>
            <a:xfrm>
              <a:off x="0" y="-95250"/>
              <a:ext cx="12447588"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Ready Player One, metaverse’ün hayal değil; potansiyel bir gerçeklik olduğunu bize hatırlatır.</a:t>
              </a:r>
            </a:p>
          </p:txBody>
        </p:sp>
      </p:grpSp>
      <p:grpSp>
        <p:nvGrpSpPr>
          <p:cNvPr id="22" name="Group 22"/>
          <p:cNvGrpSpPr/>
          <p:nvPr/>
        </p:nvGrpSpPr>
        <p:grpSpPr>
          <a:xfrm>
            <a:off x="15796516" y="9542124"/>
            <a:ext cx="2350214" cy="744876"/>
            <a:chOff x="0" y="0"/>
            <a:chExt cx="3133618" cy="993168"/>
          </a:xfrm>
        </p:grpSpPr>
        <p:sp>
          <p:nvSpPr>
            <p:cNvPr id="23" name="Freeform 23"/>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24" name="TextBox 24"/>
          <p:cNvSpPr txBox="1"/>
          <p:nvPr/>
        </p:nvSpPr>
        <p:spPr>
          <a:xfrm>
            <a:off x="16515159" y="590549"/>
            <a:ext cx="934641"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11/17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grpSp>
        <p:nvGrpSpPr>
          <p:cNvPr id="6" name="Group 6"/>
          <p:cNvGrpSpPr/>
          <p:nvPr/>
        </p:nvGrpSpPr>
        <p:grpSpPr>
          <a:xfrm>
            <a:off x="934938" y="1028700"/>
            <a:ext cx="7580710" cy="1171806"/>
            <a:chOff x="-1" y="0"/>
            <a:chExt cx="8810031" cy="1562409"/>
          </a:xfrm>
        </p:grpSpPr>
        <p:sp>
          <p:nvSpPr>
            <p:cNvPr id="7" name="Freeform 7"/>
            <p:cNvSpPr/>
            <p:nvPr/>
          </p:nvSpPr>
          <p:spPr>
            <a:xfrm>
              <a:off x="0" y="0"/>
              <a:ext cx="8810030" cy="1068587"/>
            </a:xfrm>
            <a:custGeom>
              <a:avLst/>
              <a:gdLst/>
              <a:ahLst/>
              <a:cxnLst/>
              <a:rect l="l" t="t" r="r" b="b"/>
              <a:pathLst>
                <a:path w="8810030" h="1068587">
                  <a:moveTo>
                    <a:pt x="0" y="0"/>
                  </a:moveTo>
                  <a:lnTo>
                    <a:pt x="8810030" y="0"/>
                  </a:lnTo>
                  <a:lnTo>
                    <a:pt x="8810030" y="1068587"/>
                  </a:lnTo>
                  <a:lnTo>
                    <a:pt x="0" y="1068587"/>
                  </a:lnTo>
                  <a:close/>
                </a:path>
              </a:pathLst>
            </a:custGeom>
            <a:solidFill>
              <a:srgbClr val="000000">
                <a:alpha val="0"/>
              </a:srgbClr>
            </a:solidFill>
          </p:spPr>
          <p:txBody>
            <a:bodyPr/>
            <a:lstStyle/>
            <a:p>
              <a:endParaRPr lang="tr-TR"/>
            </a:p>
          </p:txBody>
        </p:sp>
        <p:sp>
          <p:nvSpPr>
            <p:cNvPr id="8" name="TextBox 8"/>
            <p:cNvSpPr txBox="1"/>
            <p:nvPr/>
          </p:nvSpPr>
          <p:spPr>
            <a:xfrm>
              <a:off x="-1" y="465247"/>
              <a:ext cx="8810030" cy="1097162"/>
            </a:xfrm>
            <a:prstGeom prst="rect">
              <a:avLst/>
            </a:prstGeom>
          </p:spPr>
          <p:txBody>
            <a:bodyPr lIns="0" tIns="0" rIns="0" bIns="0" rtlCol="0" anchor="t"/>
            <a:lstStyle/>
            <a:p>
              <a:pPr algn="l">
                <a:lnSpc>
                  <a:spcPts val="6249"/>
                </a:lnSpc>
              </a:pPr>
              <a:r>
                <a:rPr lang="en-US" sz="4999" b="1" dirty="0" err="1">
                  <a:solidFill>
                    <a:srgbClr val="FFFFFF"/>
                  </a:solidFill>
                  <a:latin typeface="Nunito Bold"/>
                  <a:ea typeface="Nunito Bold"/>
                  <a:cs typeface="Nunito Bold"/>
                  <a:sym typeface="Nunito Bold"/>
                </a:rPr>
                <a:t>Metaverse'ün</a:t>
              </a:r>
              <a:r>
                <a:rPr lang="en-US" sz="4999" b="1" dirty="0">
                  <a:solidFill>
                    <a:srgbClr val="FFFFFF"/>
                  </a:solidFill>
                  <a:latin typeface="Nunito Bold"/>
                  <a:ea typeface="Nunito Bold"/>
                  <a:cs typeface="Nunito Bold"/>
                  <a:sym typeface="Nunito Bold"/>
                </a:rPr>
                <a:t> </a:t>
              </a:r>
              <a:r>
                <a:rPr lang="en-US" sz="4999" b="1" dirty="0" err="1">
                  <a:solidFill>
                    <a:srgbClr val="FFFFFF"/>
                  </a:solidFill>
                  <a:latin typeface="Nunito Bold"/>
                  <a:ea typeface="Nunito Bold"/>
                  <a:cs typeface="Nunito Bold"/>
                  <a:sym typeface="Nunito Bold"/>
                </a:rPr>
                <a:t>Geleceği</a:t>
              </a:r>
              <a:endParaRPr lang="en-US" sz="4999" b="1" dirty="0">
                <a:solidFill>
                  <a:srgbClr val="FFFFFF"/>
                </a:solidFill>
                <a:latin typeface="Nunito Bold"/>
                <a:ea typeface="Nunito Bold"/>
                <a:cs typeface="Nunito Bold"/>
                <a:sym typeface="Nunito Bold"/>
              </a:endParaRPr>
            </a:p>
          </p:txBody>
        </p:sp>
      </p:grpSp>
      <p:grpSp>
        <p:nvGrpSpPr>
          <p:cNvPr id="9" name="Group 9"/>
          <p:cNvGrpSpPr/>
          <p:nvPr/>
        </p:nvGrpSpPr>
        <p:grpSpPr>
          <a:xfrm>
            <a:off x="953691" y="3212306"/>
            <a:ext cx="3847207" cy="480864"/>
            <a:chOff x="0" y="0"/>
            <a:chExt cx="5129610" cy="641152"/>
          </a:xfrm>
        </p:grpSpPr>
        <p:sp>
          <p:nvSpPr>
            <p:cNvPr id="10" name="Freeform 10"/>
            <p:cNvSpPr/>
            <p:nvPr/>
          </p:nvSpPr>
          <p:spPr>
            <a:xfrm>
              <a:off x="0" y="0"/>
              <a:ext cx="5129610" cy="641152"/>
            </a:xfrm>
            <a:custGeom>
              <a:avLst/>
              <a:gdLst/>
              <a:ahLst/>
              <a:cxnLst/>
              <a:rect l="l" t="t" r="r" b="b"/>
              <a:pathLst>
                <a:path w="5129610" h="641152">
                  <a:moveTo>
                    <a:pt x="0" y="0"/>
                  </a:moveTo>
                  <a:lnTo>
                    <a:pt x="5129610" y="0"/>
                  </a:lnTo>
                  <a:lnTo>
                    <a:pt x="5129610" y="641152"/>
                  </a:lnTo>
                  <a:lnTo>
                    <a:pt x="0" y="641152"/>
                  </a:lnTo>
                  <a:close/>
                </a:path>
              </a:pathLst>
            </a:custGeom>
            <a:solidFill>
              <a:srgbClr val="000000">
                <a:alpha val="0"/>
              </a:srgbClr>
            </a:solidFill>
          </p:spPr>
          <p:txBody>
            <a:bodyPr/>
            <a:lstStyle/>
            <a:p>
              <a:endParaRPr lang="tr-TR"/>
            </a:p>
          </p:txBody>
        </p:sp>
        <p:sp>
          <p:nvSpPr>
            <p:cNvPr id="11" name="TextBox 11"/>
            <p:cNvSpPr txBox="1"/>
            <p:nvPr/>
          </p:nvSpPr>
          <p:spPr>
            <a:xfrm>
              <a:off x="0" y="-9525"/>
              <a:ext cx="5129610" cy="650677"/>
            </a:xfrm>
            <a:prstGeom prst="rect">
              <a:avLst/>
            </a:prstGeom>
          </p:spPr>
          <p:txBody>
            <a:bodyPr lIns="0" tIns="0" rIns="0" bIns="0" rtlCol="0" anchor="t"/>
            <a:lstStyle/>
            <a:p>
              <a:pPr algn="l">
                <a:lnSpc>
                  <a:spcPts val="3749"/>
                </a:lnSpc>
              </a:pPr>
              <a:r>
                <a:rPr lang="en-US" sz="3000" b="1">
                  <a:solidFill>
                    <a:srgbClr val="FFFFFF"/>
                  </a:solidFill>
                  <a:latin typeface="Nunito Bold"/>
                  <a:ea typeface="Nunito Bold"/>
                  <a:cs typeface="Nunito Bold"/>
                  <a:sym typeface="Nunito Bold"/>
                </a:rPr>
                <a:t>Artırılmış Gerçeklik</a:t>
              </a:r>
            </a:p>
          </p:txBody>
        </p:sp>
      </p:grpSp>
      <p:grpSp>
        <p:nvGrpSpPr>
          <p:cNvPr id="12" name="Group 12"/>
          <p:cNvGrpSpPr/>
          <p:nvPr/>
        </p:nvGrpSpPr>
        <p:grpSpPr>
          <a:xfrm>
            <a:off x="953691" y="3965674"/>
            <a:ext cx="5016401" cy="3923259"/>
            <a:chOff x="0" y="0"/>
            <a:chExt cx="6688535" cy="5231012"/>
          </a:xfrm>
        </p:grpSpPr>
        <p:sp>
          <p:nvSpPr>
            <p:cNvPr id="13" name="Freeform 13"/>
            <p:cNvSpPr/>
            <p:nvPr/>
          </p:nvSpPr>
          <p:spPr>
            <a:xfrm>
              <a:off x="0" y="0"/>
              <a:ext cx="6688535" cy="5231012"/>
            </a:xfrm>
            <a:custGeom>
              <a:avLst/>
              <a:gdLst/>
              <a:ahLst/>
              <a:cxnLst/>
              <a:rect l="l" t="t" r="r" b="b"/>
              <a:pathLst>
                <a:path w="6688535" h="5231012">
                  <a:moveTo>
                    <a:pt x="0" y="0"/>
                  </a:moveTo>
                  <a:lnTo>
                    <a:pt x="6688535" y="0"/>
                  </a:lnTo>
                  <a:lnTo>
                    <a:pt x="6688535" y="5231012"/>
                  </a:lnTo>
                  <a:lnTo>
                    <a:pt x="0" y="5231012"/>
                  </a:lnTo>
                  <a:close/>
                </a:path>
              </a:pathLst>
            </a:custGeom>
            <a:solidFill>
              <a:srgbClr val="000000">
                <a:alpha val="0"/>
              </a:srgbClr>
            </a:solidFill>
          </p:spPr>
          <p:txBody>
            <a:bodyPr/>
            <a:lstStyle/>
            <a:p>
              <a:endParaRPr lang="tr-TR"/>
            </a:p>
          </p:txBody>
        </p:sp>
        <p:sp>
          <p:nvSpPr>
            <p:cNvPr id="14" name="TextBox 14"/>
            <p:cNvSpPr txBox="1"/>
            <p:nvPr/>
          </p:nvSpPr>
          <p:spPr>
            <a:xfrm>
              <a:off x="0" y="-76200"/>
              <a:ext cx="6688535" cy="5307212"/>
            </a:xfrm>
            <a:prstGeom prst="rect">
              <a:avLst/>
            </a:prstGeom>
          </p:spPr>
          <p:txBody>
            <a:bodyPr lIns="0" tIns="0" rIns="0" bIns="0" rtlCol="0" anchor="t"/>
            <a:lstStyle/>
            <a:p>
              <a:pPr algn="l">
                <a:lnSpc>
                  <a:spcPts val="3374"/>
                </a:lnSpc>
              </a:pPr>
              <a:r>
                <a:rPr lang="en-US" sz="2125" dirty="0" err="1">
                  <a:solidFill>
                    <a:srgbClr val="FFFFFF"/>
                  </a:solidFill>
                  <a:latin typeface="PT Sans"/>
                  <a:ea typeface="PT Sans"/>
                  <a:cs typeface="PT Sans"/>
                  <a:sym typeface="PT Sans"/>
                </a:rPr>
                <a:t>Gözlük</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ve</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eldiven</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gibi</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cihazlarla</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karakterler</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sanal</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ortamdaki</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nesnelere</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dokunabiliyor</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hisler</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yaşayabiliyorlardı</a:t>
              </a:r>
              <a:r>
                <a:rPr lang="en-US" sz="2125" dirty="0">
                  <a:solidFill>
                    <a:srgbClr val="FFFFFF"/>
                  </a:solidFill>
                  <a:latin typeface="PT Sans"/>
                  <a:ea typeface="PT Sans"/>
                  <a:cs typeface="PT Sans"/>
                  <a:sym typeface="PT Sans"/>
                </a:rPr>
                <a:t>. Bu, </a:t>
              </a:r>
              <a:r>
                <a:rPr lang="en-US" sz="2125" dirty="0" err="1">
                  <a:solidFill>
                    <a:srgbClr val="FFFFFF"/>
                  </a:solidFill>
                  <a:latin typeface="PT Sans"/>
                  <a:ea typeface="PT Sans"/>
                  <a:cs typeface="PT Sans"/>
                  <a:sym typeface="PT Sans"/>
                </a:rPr>
                <a:t>gelecekte</a:t>
              </a:r>
              <a:r>
                <a:rPr lang="en-US" sz="2125" dirty="0">
                  <a:solidFill>
                    <a:srgbClr val="FFFFFF"/>
                  </a:solidFill>
                  <a:latin typeface="PT Sans"/>
                  <a:ea typeface="PT Sans"/>
                  <a:cs typeface="PT Sans"/>
                  <a:sym typeface="PT Sans"/>
                </a:rPr>
                <a:t> AR (</a:t>
              </a:r>
              <a:r>
                <a:rPr lang="en-US" sz="2125" dirty="0" err="1">
                  <a:solidFill>
                    <a:srgbClr val="FFFFFF"/>
                  </a:solidFill>
                  <a:latin typeface="PT Sans"/>
                  <a:ea typeface="PT Sans"/>
                  <a:cs typeface="PT Sans"/>
                  <a:sym typeface="PT Sans"/>
                </a:rPr>
                <a:t>artırılmış</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gerçeklik</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teknolojileriyle</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fiziksel</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dünyayla</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sanalın</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birleşeceğinin</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ipuçlarını</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veriyor</a:t>
              </a:r>
              <a:r>
                <a:rPr lang="en-US" sz="2125" dirty="0">
                  <a:solidFill>
                    <a:srgbClr val="FFFFFF"/>
                  </a:solidFill>
                  <a:latin typeface="PT Sans"/>
                  <a:ea typeface="PT Sans"/>
                  <a:cs typeface="PT Sans"/>
                  <a:sym typeface="PT Sans"/>
                </a:rPr>
                <a:t>.</a:t>
              </a:r>
            </a:p>
          </p:txBody>
        </p:sp>
      </p:grpSp>
      <p:grpSp>
        <p:nvGrpSpPr>
          <p:cNvPr id="15" name="Group 15"/>
          <p:cNvGrpSpPr/>
          <p:nvPr/>
        </p:nvGrpSpPr>
        <p:grpSpPr>
          <a:xfrm>
            <a:off x="6644282" y="3212306"/>
            <a:ext cx="3847207" cy="480864"/>
            <a:chOff x="0" y="0"/>
            <a:chExt cx="5129610" cy="641152"/>
          </a:xfrm>
        </p:grpSpPr>
        <p:sp>
          <p:nvSpPr>
            <p:cNvPr id="16" name="Freeform 16"/>
            <p:cNvSpPr/>
            <p:nvPr/>
          </p:nvSpPr>
          <p:spPr>
            <a:xfrm>
              <a:off x="0" y="0"/>
              <a:ext cx="5129610" cy="641152"/>
            </a:xfrm>
            <a:custGeom>
              <a:avLst/>
              <a:gdLst/>
              <a:ahLst/>
              <a:cxnLst/>
              <a:rect l="l" t="t" r="r" b="b"/>
              <a:pathLst>
                <a:path w="5129610" h="641152">
                  <a:moveTo>
                    <a:pt x="0" y="0"/>
                  </a:moveTo>
                  <a:lnTo>
                    <a:pt x="5129610" y="0"/>
                  </a:lnTo>
                  <a:lnTo>
                    <a:pt x="5129610" y="641152"/>
                  </a:lnTo>
                  <a:lnTo>
                    <a:pt x="0" y="641152"/>
                  </a:lnTo>
                  <a:close/>
                </a:path>
              </a:pathLst>
            </a:custGeom>
            <a:solidFill>
              <a:srgbClr val="000000">
                <a:alpha val="0"/>
              </a:srgbClr>
            </a:solidFill>
          </p:spPr>
          <p:txBody>
            <a:bodyPr/>
            <a:lstStyle/>
            <a:p>
              <a:endParaRPr lang="tr-TR"/>
            </a:p>
          </p:txBody>
        </p:sp>
        <p:sp>
          <p:nvSpPr>
            <p:cNvPr id="17" name="TextBox 17"/>
            <p:cNvSpPr txBox="1"/>
            <p:nvPr/>
          </p:nvSpPr>
          <p:spPr>
            <a:xfrm>
              <a:off x="0" y="-9525"/>
              <a:ext cx="5129610" cy="650677"/>
            </a:xfrm>
            <a:prstGeom prst="rect">
              <a:avLst/>
            </a:prstGeom>
          </p:spPr>
          <p:txBody>
            <a:bodyPr lIns="0" tIns="0" rIns="0" bIns="0" rtlCol="0" anchor="t"/>
            <a:lstStyle/>
            <a:p>
              <a:pPr algn="l">
                <a:lnSpc>
                  <a:spcPts val="3749"/>
                </a:lnSpc>
              </a:pPr>
              <a:r>
                <a:rPr lang="en-US" sz="3000" b="1">
                  <a:solidFill>
                    <a:srgbClr val="FFFFFF"/>
                  </a:solidFill>
                  <a:latin typeface="Nunito Bold"/>
                  <a:ea typeface="Nunito Bold"/>
                  <a:cs typeface="Nunito Bold"/>
                  <a:sym typeface="Nunito Bold"/>
                </a:rPr>
                <a:t>Toplumsal Etkiler</a:t>
              </a:r>
            </a:p>
          </p:txBody>
        </p:sp>
      </p:grpSp>
      <p:grpSp>
        <p:nvGrpSpPr>
          <p:cNvPr id="18" name="Group 18"/>
          <p:cNvGrpSpPr/>
          <p:nvPr/>
        </p:nvGrpSpPr>
        <p:grpSpPr>
          <a:xfrm>
            <a:off x="6644282" y="3965674"/>
            <a:ext cx="5018186" cy="3487341"/>
            <a:chOff x="0" y="0"/>
            <a:chExt cx="6690915" cy="4649788"/>
          </a:xfrm>
        </p:grpSpPr>
        <p:sp>
          <p:nvSpPr>
            <p:cNvPr id="19" name="Freeform 19"/>
            <p:cNvSpPr/>
            <p:nvPr/>
          </p:nvSpPr>
          <p:spPr>
            <a:xfrm>
              <a:off x="0" y="0"/>
              <a:ext cx="6690915" cy="4649788"/>
            </a:xfrm>
            <a:custGeom>
              <a:avLst/>
              <a:gdLst/>
              <a:ahLst/>
              <a:cxnLst/>
              <a:rect l="l" t="t" r="r" b="b"/>
              <a:pathLst>
                <a:path w="6690915" h="4649788">
                  <a:moveTo>
                    <a:pt x="0" y="0"/>
                  </a:moveTo>
                  <a:lnTo>
                    <a:pt x="6690915" y="0"/>
                  </a:lnTo>
                  <a:lnTo>
                    <a:pt x="6690915" y="4649788"/>
                  </a:lnTo>
                  <a:lnTo>
                    <a:pt x="0" y="4649788"/>
                  </a:lnTo>
                  <a:close/>
                </a:path>
              </a:pathLst>
            </a:custGeom>
            <a:solidFill>
              <a:srgbClr val="000000">
                <a:alpha val="0"/>
              </a:srgbClr>
            </a:solidFill>
          </p:spPr>
          <p:txBody>
            <a:bodyPr/>
            <a:lstStyle/>
            <a:p>
              <a:endParaRPr lang="tr-TR"/>
            </a:p>
          </p:txBody>
        </p:sp>
        <p:sp>
          <p:nvSpPr>
            <p:cNvPr id="20" name="TextBox 20"/>
            <p:cNvSpPr txBox="1"/>
            <p:nvPr/>
          </p:nvSpPr>
          <p:spPr>
            <a:xfrm>
              <a:off x="0" y="-76200"/>
              <a:ext cx="6690915" cy="4725988"/>
            </a:xfrm>
            <a:prstGeom prst="rect">
              <a:avLst/>
            </a:prstGeom>
          </p:spPr>
          <p:txBody>
            <a:bodyPr lIns="0" tIns="0" rIns="0" bIns="0" rtlCol="0" anchor="t"/>
            <a:lstStyle/>
            <a:p>
              <a:pPr algn="l">
                <a:lnSpc>
                  <a:spcPts val="3374"/>
                </a:lnSpc>
              </a:pPr>
              <a:r>
                <a:rPr lang="en-US" sz="2125" dirty="0" err="1">
                  <a:solidFill>
                    <a:srgbClr val="FFFFFF"/>
                  </a:solidFill>
                  <a:latin typeface="PT Sans"/>
                  <a:ea typeface="PT Sans"/>
                  <a:cs typeface="PT Sans"/>
                  <a:sym typeface="PT Sans"/>
                </a:rPr>
                <a:t>Gerçek</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dünyada</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yoksulluk</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eşitsizlik</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ve</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kaos</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varken</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insanlar</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OASIS’e</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kaçarak</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sosyalleşiyor</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çalışıyor</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ve</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eğleniyorlardı</a:t>
              </a:r>
              <a:r>
                <a:rPr lang="en-US" sz="2125" dirty="0">
                  <a:solidFill>
                    <a:srgbClr val="FFFFFF"/>
                  </a:solidFill>
                  <a:latin typeface="PT Sans"/>
                  <a:ea typeface="PT Sans"/>
                  <a:cs typeface="PT Sans"/>
                  <a:sym typeface="PT Sans"/>
                </a:rPr>
                <a:t>. Bu durum, </a:t>
              </a:r>
              <a:r>
                <a:rPr lang="en-US" sz="2125" dirty="0" err="1">
                  <a:solidFill>
                    <a:srgbClr val="FFFFFF"/>
                  </a:solidFill>
                  <a:latin typeface="PT Sans"/>
                  <a:ea typeface="PT Sans"/>
                  <a:cs typeface="PT Sans"/>
                  <a:sym typeface="PT Sans"/>
                </a:rPr>
                <a:t>gelecekte</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metaverse’ün</a:t>
              </a:r>
              <a:r>
                <a:rPr lang="en-US" sz="2125" dirty="0">
                  <a:solidFill>
                    <a:srgbClr val="FFFFFF"/>
                  </a:solidFill>
                  <a:latin typeface="PT Sans"/>
                  <a:ea typeface="PT Sans"/>
                  <a:cs typeface="PT Sans"/>
                  <a:sym typeface="PT Sans"/>
                </a:rPr>
                <a:t> </a:t>
              </a:r>
              <a:r>
                <a:rPr lang="en-US" sz="2125" b="1" dirty="0" err="1">
                  <a:solidFill>
                    <a:srgbClr val="FFFFFF"/>
                  </a:solidFill>
                  <a:latin typeface="PT Sans Bold"/>
                  <a:ea typeface="PT Sans Bold"/>
                  <a:cs typeface="PT Sans Bold"/>
                  <a:sym typeface="PT Sans Bold"/>
                </a:rPr>
                <a:t>bir</a:t>
              </a:r>
              <a:r>
                <a:rPr lang="en-US" sz="2125" b="1" dirty="0">
                  <a:solidFill>
                    <a:srgbClr val="FFFFFF"/>
                  </a:solidFill>
                  <a:latin typeface="PT Sans Bold"/>
                  <a:ea typeface="PT Sans Bold"/>
                  <a:cs typeface="PT Sans Bold"/>
                  <a:sym typeface="PT Sans Bold"/>
                </a:rPr>
                <a:t> </a:t>
              </a:r>
              <a:r>
                <a:rPr lang="en-US" sz="2125" b="1" dirty="0" err="1">
                  <a:solidFill>
                    <a:srgbClr val="FFFFFF"/>
                  </a:solidFill>
                  <a:latin typeface="PT Sans Bold"/>
                  <a:ea typeface="PT Sans Bold"/>
                  <a:cs typeface="PT Sans Bold"/>
                  <a:sym typeface="PT Sans Bold"/>
                </a:rPr>
                <a:t>tür</a:t>
              </a:r>
              <a:r>
                <a:rPr lang="en-US" sz="2125" b="1" dirty="0">
                  <a:solidFill>
                    <a:srgbClr val="FFFFFF"/>
                  </a:solidFill>
                  <a:latin typeface="PT Sans Bold"/>
                  <a:ea typeface="PT Sans Bold"/>
                  <a:cs typeface="PT Sans Bold"/>
                  <a:sym typeface="PT Sans Bold"/>
                </a:rPr>
                <a:t> “</a:t>
              </a:r>
              <a:r>
                <a:rPr lang="en-US" sz="2125" b="1" dirty="0" err="1">
                  <a:solidFill>
                    <a:srgbClr val="FFFFFF"/>
                  </a:solidFill>
                  <a:latin typeface="PT Sans Bold"/>
                  <a:ea typeface="PT Sans Bold"/>
                  <a:cs typeface="PT Sans Bold"/>
                  <a:sym typeface="PT Sans Bold"/>
                </a:rPr>
                <a:t>sığınak</a:t>
              </a:r>
              <a:r>
                <a:rPr lang="en-US" sz="2125" b="1" dirty="0">
                  <a:solidFill>
                    <a:srgbClr val="FFFFFF"/>
                  </a:solidFill>
                  <a:latin typeface="PT Sans Bold"/>
                  <a:ea typeface="PT Sans Bold"/>
                  <a:cs typeface="PT Sans Bold"/>
                  <a:sym typeface="PT Sans Bold"/>
                </a:rPr>
                <a:t>” </a:t>
              </a:r>
              <a:r>
                <a:rPr lang="en-US" sz="2125" b="1" dirty="0" err="1">
                  <a:solidFill>
                    <a:srgbClr val="FFFFFF"/>
                  </a:solidFill>
                  <a:latin typeface="PT Sans Bold"/>
                  <a:ea typeface="PT Sans Bold"/>
                  <a:cs typeface="PT Sans Bold"/>
                  <a:sym typeface="PT Sans Bold"/>
                </a:rPr>
                <a:t>ya</a:t>
              </a:r>
              <a:r>
                <a:rPr lang="en-US" sz="2125" b="1" dirty="0">
                  <a:solidFill>
                    <a:srgbClr val="FFFFFF"/>
                  </a:solidFill>
                  <a:latin typeface="PT Sans Bold"/>
                  <a:ea typeface="PT Sans Bold"/>
                  <a:cs typeface="PT Sans Bold"/>
                  <a:sym typeface="PT Sans Bold"/>
                </a:rPr>
                <a:t> da </a:t>
              </a:r>
              <a:r>
                <a:rPr lang="en-US" sz="2125" b="1" dirty="0" err="1">
                  <a:solidFill>
                    <a:srgbClr val="FFFFFF"/>
                  </a:solidFill>
                  <a:latin typeface="PT Sans Bold"/>
                  <a:ea typeface="PT Sans Bold"/>
                  <a:cs typeface="PT Sans Bold"/>
                  <a:sym typeface="PT Sans Bold"/>
                </a:rPr>
                <a:t>alternatif</a:t>
              </a:r>
              <a:r>
                <a:rPr lang="en-US" sz="2125" b="1" dirty="0">
                  <a:solidFill>
                    <a:srgbClr val="FFFFFF"/>
                  </a:solidFill>
                  <a:latin typeface="PT Sans Bold"/>
                  <a:ea typeface="PT Sans Bold"/>
                  <a:cs typeface="PT Sans Bold"/>
                  <a:sym typeface="PT Sans Bold"/>
                </a:rPr>
                <a:t> </a:t>
              </a:r>
              <a:r>
                <a:rPr lang="en-US" sz="2125" b="1" dirty="0" err="1">
                  <a:solidFill>
                    <a:srgbClr val="FFFFFF"/>
                  </a:solidFill>
                  <a:latin typeface="PT Sans Bold"/>
                  <a:ea typeface="PT Sans Bold"/>
                  <a:cs typeface="PT Sans Bold"/>
                  <a:sym typeface="PT Sans Bold"/>
                </a:rPr>
                <a:t>yaşam</a:t>
              </a:r>
              <a:r>
                <a:rPr lang="en-US" sz="2125" b="1" dirty="0">
                  <a:solidFill>
                    <a:srgbClr val="FFFFFF"/>
                  </a:solidFill>
                  <a:latin typeface="PT Sans Bold"/>
                  <a:ea typeface="PT Sans Bold"/>
                  <a:cs typeface="PT Sans Bold"/>
                  <a:sym typeface="PT Sans Bold"/>
                </a:rPr>
                <a:t> </a:t>
              </a:r>
              <a:r>
                <a:rPr lang="en-US" sz="2125" b="1" dirty="0" err="1">
                  <a:solidFill>
                    <a:srgbClr val="FFFFFF"/>
                  </a:solidFill>
                  <a:latin typeface="PT Sans Bold"/>
                  <a:ea typeface="PT Sans Bold"/>
                  <a:cs typeface="PT Sans Bold"/>
                  <a:sym typeface="PT Sans Bold"/>
                </a:rPr>
                <a:t>alanı</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haline</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gelebileceğine</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işaret</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ediyor</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Kimlik</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arayışı</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sosyalleşme</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biçimleri</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ve</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dijital</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ekonomi</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bu</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dünyada</a:t>
              </a:r>
              <a:r>
                <a:rPr lang="en-US" sz="2125" dirty="0">
                  <a:solidFill>
                    <a:srgbClr val="FFFFFF"/>
                  </a:solidFill>
                  <a:latin typeface="PT Sans"/>
                  <a:ea typeface="PT Sans"/>
                  <a:cs typeface="PT Sans"/>
                  <a:sym typeface="PT Sans"/>
                </a:rPr>
                <a:t> </a:t>
              </a:r>
              <a:r>
                <a:rPr lang="en-US" sz="2125" dirty="0" err="1">
                  <a:solidFill>
                    <a:srgbClr val="FFFFFF"/>
                  </a:solidFill>
                  <a:latin typeface="PT Sans"/>
                  <a:ea typeface="PT Sans"/>
                  <a:cs typeface="PT Sans"/>
                  <a:sym typeface="PT Sans"/>
                </a:rPr>
                <a:t>şekilleniyor</a:t>
              </a:r>
              <a:r>
                <a:rPr lang="en-US" sz="2125" dirty="0">
                  <a:solidFill>
                    <a:srgbClr val="FFFFFF"/>
                  </a:solidFill>
                  <a:latin typeface="PT Sans"/>
                  <a:ea typeface="PT Sans"/>
                  <a:cs typeface="PT Sans"/>
                  <a:sym typeface="PT Sans"/>
                </a:rPr>
                <a:t>.</a:t>
              </a:r>
            </a:p>
          </p:txBody>
        </p:sp>
      </p:grpSp>
      <p:grpSp>
        <p:nvGrpSpPr>
          <p:cNvPr id="21" name="Group 21"/>
          <p:cNvGrpSpPr/>
          <p:nvPr/>
        </p:nvGrpSpPr>
        <p:grpSpPr>
          <a:xfrm>
            <a:off x="12336661" y="3212306"/>
            <a:ext cx="3847208" cy="480864"/>
            <a:chOff x="0" y="0"/>
            <a:chExt cx="5129610" cy="641152"/>
          </a:xfrm>
        </p:grpSpPr>
        <p:sp>
          <p:nvSpPr>
            <p:cNvPr id="22" name="Freeform 22"/>
            <p:cNvSpPr/>
            <p:nvPr/>
          </p:nvSpPr>
          <p:spPr>
            <a:xfrm>
              <a:off x="0" y="0"/>
              <a:ext cx="5129610" cy="641152"/>
            </a:xfrm>
            <a:custGeom>
              <a:avLst/>
              <a:gdLst/>
              <a:ahLst/>
              <a:cxnLst/>
              <a:rect l="l" t="t" r="r" b="b"/>
              <a:pathLst>
                <a:path w="5129610" h="641152">
                  <a:moveTo>
                    <a:pt x="0" y="0"/>
                  </a:moveTo>
                  <a:lnTo>
                    <a:pt x="5129610" y="0"/>
                  </a:lnTo>
                  <a:lnTo>
                    <a:pt x="5129610" y="641152"/>
                  </a:lnTo>
                  <a:lnTo>
                    <a:pt x="0" y="641152"/>
                  </a:lnTo>
                  <a:close/>
                </a:path>
              </a:pathLst>
            </a:custGeom>
            <a:solidFill>
              <a:srgbClr val="000000">
                <a:alpha val="0"/>
              </a:srgbClr>
            </a:solidFill>
          </p:spPr>
          <p:txBody>
            <a:bodyPr/>
            <a:lstStyle/>
            <a:p>
              <a:endParaRPr lang="tr-TR"/>
            </a:p>
          </p:txBody>
        </p:sp>
        <p:sp>
          <p:nvSpPr>
            <p:cNvPr id="23" name="TextBox 23"/>
            <p:cNvSpPr txBox="1"/>
            <p:nvPr/>
          </p:nvSpPr>
          <p:spPr>
            <a:xfrm>
              <a:off x="0" y="-9525"/>
              <a:ext cx="5129610" cy="650677"/>
            </a:xfrm>
            <a:prstGeom prst="rect">
              <a:avLst/>
            </a:prstGeom>
          </p:spPr>
          <p:txBody>
            <a:bodyPr lIns="0" tIns="0" rIns="0" bIns="0" rtlCol="0" anchor="t"/>
            <a:lstStyle/>
            <a:p>
              <a:pPr algn="l">
                <a:lnSpc>
                  <a:spcPts val="3749"/>
                </a:lnSpc>
              </a:pPr>
              <a:r>
                <a:rPr lang="en-US" sz="3000" b="1">
                  <a:solidFill>
                    <a:srgbClr val="FFFFFF"/>
                  </a:solidFill>
                  <a:latin typeface="Nunito Bold"/>
                  <a:ea typeface="Nunito Bold"/>
                  <a:cs typeface="Nunito Bold"/>
                  <a:sym typeface="Nunito Bold"/>
                </a:rPr>
                <a:t>Yapay Zeka</a:t>
              </a:r>
            </a:p>
          </p:txBody>
        </p:sp>
      </p:grpSp>
      <p:grpSp>
        <p:nvGrpSpPr>
          <p:cNvPr id="24" name="Group 24"/>
          <p:cNvGrpSpPr/>
          <p:nvPr/>
        </p:nvGrpSpPr>
        <p:grpSpPr>
          <a:xfrm>
            <a:off x="12336661" y="3965674"/>
            <a:ext cx="5016401" cy="3487341"/>
            <a:chOff x="0" y="0"/>
            <a:chExt cx="6688535" cy="4649788"/>
          </a:xfrm>
        </p:grpSpPr>
        <p:sp>
          <p:nvSpPr>
            <p:cNvPr id="25" name="Freeform 25"/>
            <p:cNvSpPr/>
            <p:nvPr/>
          </p:nvSpPr>
          <p:spPr>
            <a:xfrm>
              <a:off x="0" y="0"/>
              <a:ext cx="6688535" cy="4649788"/>
            </a:xfrm>
            <a:custGeom>
              <a:avLst/>
              <a:gdLst/>
              <a:ahLst/>
              <a:cxnLst/>
              <a:rect l="l" t="t" r="r" b="b"/>
              <a:pathLst>
                <a:path w="6688535" h="4649788">
                  <a:moveTo>
                    <a:pt x="0" y="0"/>
                  </a:moveTo>
                  <a:lnTo>
                    <a:pt x="6688535" y="0"/>
                  </a:lnTo>
                  <a:lnTo>
                    <a:pt x="6688535" y="4649788"/>
                  </a:lnTo>
                  <a:lnTo>
                    <a:pt x="0" y="4649788"/>
                  </a:lnTo>
                  <a:close/>
                </a:path>
              </a:pathLst>
            </a:custGeom>
            <a:solidFill>
              <a:srgbClr val="000000">
                <a:alpha val="0"/>
              </a:srgbClr>
            </a:solidFill>
          </p:spPr>
          <p:txBody>
            <a:bodyPr/>
            <a:lstStyle/>
            <a:p>
              <a:endParaRPr lang="tr-TR"/>
            </a:p>
          </p:txBody>
        </p:sp>
        <p:sp>
          <p:nvSpPr>
            <p:cNvPr id="26" name="TextBox 26"/>
            <p:cNvSpPr txBox="1"/>
            <p:nvPr/>
          </p:nvSpPr>
          <p:spPr>
            <a:xfrm>
              <a:off x="0" y="-76200"/>
              <a:ext cx="6688535" cy="4725988"/>
            </a:xfrm>
            <a:prstGeom prst="rect">
              <a:avLst/>
            </a:prstGeom>
          </p:spPr>
          <p:txBody>
            <a:bodyPr lIns="0" tIns="0" rIns="0" bIns="0" rtlCol="0" anchor="t"/>
            <a:lstStyle/>
            <a:p>
              <a:pPr algn="l">
                <a:lnSpc>
                  <a:spcPts val="3374"/>
                </a:lnSpc>
              </a:pPr>
              <a:r>
                <a:rPr lang="en-US" sz="2125">
                  <a:solidFill>
                    <a:srgbClr val="FFFFFF"/>
                  </a:solidFill>
                  <a:latin typeface="PT Sans"/>
                  <a:ea typeface="PT Sans"/>
                  <a:cs typeface="PT Sans"/>
                  <a:sym typeface="PT Sans"/>
                </a:rPr>
                <a:t>Filmde OASIS sisteminde yapay zekâ tarafından kontrol edilen NPC’ler (oyuncu olmayan karakterler), oyuncularla etkileşime girip onlara görevler sunabiliyordu. Bu, gelecekte metaverse ortamlarında AI’nin içerik üretimi, rehberlik ve etkileşim düzeyini nasıl artırabileceğini gösteriyor.</a:t>
              </a:r>
            </a:p>
          </p:txBody>
        </p:sp>
      </p:grpSp>
      <p:grpSp>
        <p:nvGrpSpPr>
          <p:cNvPr id="27" name="Group 27"/>
          <p:cNvGrpSpPr/>
          <p:nvPr/>
        </p:nvGrpSpPr>
        <p:grpSpPr>
          <a:xfrm>
            <a:off x="15796516" y="9542124"/>
            <a:ext cx="2350214" cy="744876"/>
            <a:chOff x="0" y="0"/>
            <a:chExt cx="3133618" cy="993168"/>
          </a:xfrm>
        </p:grpSpPr>
        <p:sp>
          <p:nvSpPr>
            <p:cNvPr id="28" name="Freeform 28"/>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29" name="TextBox 29"/>
          <p:cNvSpPr txBox="1"/>
          <p:nvPr/>
        </p:nvSpPr>
        <p:spPr>
          <a:xfrm>
            <a:off x="16515159" y="590549"/>
            <a:ext cx="837903"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12/17</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txBody>
          <a:bodyPr/>
          <a:lstStyle/>
          <a:p>
            <a:endParaRPr lang="tr-TR"/>
          </a:p>
        </p:txBody>
      </p:sp>
      <p:grpSp>
        <p:nvGrpSpPr>
          <p:cNvPr id="7" name="Group 7"/>
          <p:cNvGrpSpPr/>
          <p:nvPr/>
        </p:nvGrpSpPr>
        <p:grpSpPr>
          <a:xfrm>
            <a:off x="7905155" y="2416076"/>
            <a:ext cx="7040612" cy="880021"/>
            <a:chOff x="0" y="0"/>
            <a:chExt cx="9387483" cy="1173362"/>
          </a:xfrm>
        </p:grpSpPr>
        <p:sp>
          <p:nvSpPr>
            <p:cNvPr id="8" name="Freeform 8"/>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txBody>
            <a:bodyPr/>
            <a:lstStyle/>
            <a:p>
              <a:endParaRPr lang="tr-TR"/>
            </a:p>
          </p:txBody>
        </p:sp>
        <p:sp>
          <p:nvSpPr>
            <p:cNvPr id="9" name="TextBox 9"/>
            <p:cNvSpPr txBox="1"/>
            <p:nvPr/>
          </p:nvSpPr>
          <p:spPr>
            <a:xfrm>
              <a:off x="0" y="-28575"/>
              <a:ext cx="9387483" cy="1201937"/>
            </a:xfrm>
            <a:prstGeom prst="rect">
              <a:avLst/>
            </a:prstGeom>
          </p:spPr>
          <p:txBody>
            <a:bodyPr lIns="0" tIns="0" rIns="0" bIns="0" rtlCol="0" anchor="t"/>
            <a:lstStyle/>
            <a:p>
              <a:pPr algn="l">
                <a:lnSpc>
                  <a:spcPts val="6875"/>
                </a:lnSpc>
              </a:pPr>
              <a:r>
                <a:rPr lang="en-US" sz="5500" b="1">
                  <a:solidFill>
                    <a:srgbClr val="FFFFFF"/>
                  </a:solidFill>
                  <a:latin typeface="Nunito Bold"/>
                  <a:ea typeface="Nunito Bold"/>
                  <a:cs typeface="Nunito Bold"/>
                  <a:sym typeface="Nunito Bold"/>
                </a:rPr>
                <a:t>Sonuç</a:t>
              </a:r>
            </a:p>
          </p:txBody>
        </p:sp>
      </p:grpSp>
      <p:grpSp>
        <p:nvGrpSpPr>
          <p:cNvPr id="10" name="Group 10"/>
          <p:cNvGrpSpPr/>
          <p:nvPr/>
        </p:nvGrpSpPr>
        <p:grpSpPr>
          <a:xfrm>
            <a:off x="7890868" y="4067026"/>
            <a:ext cx="701725" cy="701725"/>
            <a:chOff x="0" y="0"/>
            <a:chExt cx="935633" cy="935633"/>
          </a:xfrm>
        </p:grpSpPr>
        <p:sp>
          <p:nvSpPr>
            <p:cNvPr id="11" name="Freeform 11"/>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txBody>
            <a:bodyPr/>
            <a:lstStyle/>
            <a:p>
              <a:endParaRPr lang="tr-TR"/>
            </a:p>
          </p:txBody>
        </p:sp>
        <p:sp>
          <p:nvSpPr>
            <p:cNvPr id="12" name="Freeform 12"/>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F2B42D"/>
            </a:solidFill>
          </p:spPr>
          <p:txBody>
            <a:bodyPr/>
            <a:lstStyle/>
            <a:p>
              <a:endParaRPr lang="tr-TR"/>
            </a:p>
          </p:txBody>
        </p:sp>
      </p:grpSp>
      <p:grpSp>
        <p:nvGrpSpPr>
          <p:cNvPr id="13" name="Group 13"/>
          <p:cNvGrpSpPr/>
          <p:nvPr/>
        </p:nvGrpSpPr>
        <p:grpSpPr>
          <a:xfrm>
            <a:off x="8813792" y="3973324"/>
            <a:ext cx="3609636" cy="547926"/>
            <a:chOff x="-84876" y="-143987"/>
            <a:chExt cx="4812848" cy="730569"/>
          </a:xfrm>
        </p:grpSpPr>
        <p:sp>
          <p:nvSpPr>
            <p:cNvPr id="14" name="Freeform 14"/>
            <p:cNvSpPr/>
            <p:nvPr/>
          </p:nvSpPr>
          <p:spPr>
            <a:xfrm>
              <a:off x="0" y="0"/>
              <a:ext cx="4727972" cy="586582"/>
            </a:xfrm>
            <a:custGeom>
              <a:avLst/>
              <a:gdLst/>
              <a:ahLst/>
              <a:cxnLst/>
              <a:rect l="l" t="t" r="r" b="b"/>
              <a:pathLst>
                <a:path w="4727972" h="586582">
                  <a:moveTo>
                    <a:pt x="0" y="0"/>
                  </a:moveTo>
                  <a:lnTo>
                    <a:pt x="4727972" y="0"/>
                  </a:lnTo>
                  <a:lnTo>
                    <a:pt x="4727972" y="586582"/>
                  </a:lnTo>
                  <a:lnTo>
                    <a:pt x="0" y="586582"/>
                  </a:lnTo>
                  <a:close/>
                </a:path>
              </a:pathLst>
            </a:custGeom>
            <a:solidFill>
              <a:srgbClr val="000000">
                <a:alpha val="0"/>
              </a:srgbClr>
            </a:solidFill>
          </p:spPr>
          <p:txBody>
            <a:bodyPr/>
            <a:lstStyle/>
            <a:p>
              <a:endParaRPr lang="tr-TR"/>
            </a:p>
          </p:txBody>
        </p:sp>
        <p:sp>
          <p:nvSpPr>
            <p:cNvPr id="15" name="TextBox 15"/>
            <p:cNvSpPr txBox="1"/>
            <p:nvPr/>
          </p:nvSpPr>
          <p:spPr>
            <a:xfrm>
              <a:off x="-84876" y="-143987"/>
              <a:ext cx="4727972" cy="605632"/>
            </a:xfrm>
            <a:prstGeom prst="rect">
              <a:avLst/>
            </a:prstGeom>
          </p:spPr>
          <p:txBody>
            <a:bodyPr lIns="0" tIns="0" rIns="0" bIns="0" rtlCol="0" anchor="t"/>
            <a:lstStyle/>
            <a:p>
              <a:pPr algn="l">
                <a:lnSpc>
                  <a:spcPts val="3437"/>
                </a:lnSpc>
              </a:pPr>
              <a:r>
                <a:rPr lang="en-US" sz="2750" b="1" dirty="0" err="1">
                  <a:solidFill>
                    <a:srgbClr val="FFFFFF"/>
                  </a:solidFill>
                  <a:latin typeface="Nunito Bold"/>
                  <a:ea typeface="Nunito Bold"/>
                  <a:cs typeface="Nunito Bold"/>
                  <a:sym typeface="Nunito Bold"/>
                </a:rPr>
                <a:t>Potansiyel</a:t>
              </a:r>
              <a:r>
                <a:rPr lang="en-US" sz="2750" b="1" dirty="0">
                  <a:solidFill>
                    <a:srgbClr val="FFFFFF"/>
                  </a:solidFill>
                  <a:latin typeface="Nunito Bold"/>
                  <a:ea typeface="Nunito Bold"/>
                  <a:cs typeface="Nunito Bold"/>
                  <a:sym typeface="Nunito Bold"/>
                </a:rPr>
                <a:t> </a:t>
              </a:r>
              <a:r>
                <a:rPr lang="en-US" sz="2750" b="1" dirty="0" err="1">
                  <a:solidFill>
                    <a:srgbClr val="FFFFFF"/>
                  </a:solidFill>
                  <a:latin typeface="Nunito Bold"/>
                  <a:ea typeface="Nunito Bold"/>
                  <a:cs typeface="Nunito Bold"/>
                  <a:sym typeface="Nunito Bold"/>
                </a:rPr>
                <a:t>ve</a:t>
              </a:r>
              <a:r>
                <a:rPr lang="en-US" sz="2750" b="1" dirty="0">
                  <a:solidFill>
                    <a:srgbClr val="FFFFFF"/>
                  </a:solidFill>
                  <a:latin typeface="Nunito Bold"/>
                  <a:ea typeface="Nunito Bold"/>
                  <a:cs typeface="Nunito Bold"/>
                  <a:sym typeface="Nunito Bold"/>
                </a:rPr>
                <a:t> </a:t>
              </a:r>
              <a:r>
                <a:rPr lang="en-US" sz="2750" b="1" dirty="0" err="1">
                  <a:solidFill>
                    <a:srgbClr val="FFFFFF"/>
                  </a:solidFill>
                  <a:latin typeface="Nunito Bold"/>
                  <a:ea typeface="Nunito Bold"/>
                  <a:cs typeface="Nunito Bold"/>
                  <a:sym typeface="Nunito Bold"/>
                </a:rPr>
                <a:t>Fırsatlar</a:t>
              </a:r>
              <a:endParaRPr lang="en-US" sz="2750" b="1" dirty="0">
                <a:solidFill>
                  <a:srgbClr val="FFFFFF"/>
                </a:solidFill>
                <a:latin typeface="Nunito Bold"/>
                <a:ea typeface="Nunito Bold"/>
                <a:cs typeface="Nunito Bold"/>
                <a:sym typeface="Nunito Bold"/>
              </a:endParaRPr>
            </a:p>
          </p:txBody>
        </p:sp>
      </p:grpSp>
      <p:grpSp>
        <p:nvGrpSpPr>
          <p:cNvPr id="16" name="Group 16"/>
          <p:cNvGrpSpPr/>
          <p:nvPr/>
        </p:nvGrpSpPr>
        <p:grpSpPr>
          <a:xfrm>
            <a:off x="8768144" y="5047581"/>
            <a:ext cx="3545979" cy="1436340"/>
            <a:chOff x="0" y="0"/>
            <a:chExt cx="4727972" cy="1915120"/>
          </a:xfrm>
        </p:grpSpPr>
        <p:sp>
          <p:nvSpPr>
            <p:cNvPr id="17" name="Freeform 17"/>
            <p:cNvSpPr/>
            <p:nvPr/>
          </p:nvSpPr>
          <p:spPr>
            <a:xfrm>
              <a:off x="0" y="0"/>
              <a:ext cx="4727972" cy="1915120"/>
            </a:xfrm>
            <a:custGeom>
              <a:avLst/>
              <a:gdLst/>
              <a:ahLst/>
              <a:cxnLst/>
              <a:rect l="l" t="t" r="r" b="b"/>
              <a:pathLst>
                <a:path w="4727972" h="1915120">
                  <a:moveTo>
                    <a:pt x="0" y="0"/>
                  </a:moveTo>
                  <a:lnTo>
                    <a:pt x="4727972" y="0"/>
                  </a:lnTo>
                  <a:lnTo>
                    <a:pt x="4727972" y="1915120"/>
                  </a:lnTo>
                  <a:lnTo>
                    <a:pt x="0" y="1915120"/>
                  </a:lnTo>
                  <a:close/>
                </a:path>
              </a:pathLst>
            </a:custGeom>
            <a:solidFill>
              <a:srgbClr val="000000">
                <a:alpha val="0"/>
              </a:srgbClr>
            </a:solidFill>
          </p:spPr>
          <p:txBody>
            <a:bodyPr/>
            <a:lstStyle/>
            <a:p>
              <a:endParaRPr lang="tr-TR"/>
            </a:p>
          </p:txBody>
        </p:sp>
        <p:sp>
          <p:nvSpPr>
            <p:cNvPr id="18" name="TextBox 18"/>
            <p:cNvSpPr txBox="1"/>
            <p:nvPr/>
          </p:nvSpPr>
          <p:spPr>
            <a:xfrm>
              <a:off x="0" y="-95250"/>
              <a:ext cx="4727972" cy="2010370"/>
            </a:xfrm>
            <a:prstGeom prst="rect">
              <a:avLst/>
            </a:prstGeom>
          </p:spPr>
          <p:txBody>
            <a:bodyPr lIns="0" tIns="0" rIns="0" bIns="0" rtlCol="0" anchor="t"/>
            <a:lstStyle/>
            <a:p>
              <a:pPr algn="l">
                <a:lnSpc>
                  <a:spcPts val="3750"/>
                </a:lnSpc>
              </a:pPr>
              <a:r>
                <a:rPr lang="en-US" sz="2312" dirty="0">
                  <a:solidFill>
                    <a:srgbClr val="FFFFFF"/>
                  </a:solidFill>
                  <a:latin typeface="PT Sans"/>
                  <a:ea typeface="PT Sans"/>
                  <a:cs typeface="PT Sans"/>
                  <a:sym typeface="PT Sans"/>
                </a:rPr>
                <a:t>Metaverse, </a:t>
              </a:r>
              <a:r>
                <a:rPr lang="en-US" sz="2312" dirty="0" err="1">
                  <a:solidFill>
                    <a:srgbClr val="FFFFFF"/>
                  </a:solidFill>
                  <a:latin typeface="PT Sans"/>
                  <a:ea typeface="PT Sans"/>
                  <a:cs typeface="PT Sans"/>
                  <a:sym typeface="PT Sans"/>
                </a:rPr>
                <a:t>yaşamı</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yeniden</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şekillendirecek</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geniş</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bir</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alan</a:t>
              </a:r>
              <a:r>
                <a:rPr lang="en-US" sz="2312" dirty="0">
                  <a:solidFill>
                    <a:srgbClr val="FFFFFF"/>
                  </a:solidFill>
                  <a:latin typeface="PT Sans"/>
                  <a:ea typeface="PT Sans"/>
                  <a:cs typeface="PT Sans"/>
                  <a:sym typeface="PT Sans"/>
                </a:rPr>
                <a:t>.</a:t>
              </a:r>
            </a:p>
          </p:txBody>
        </p:sp>
      </p:grpSp>
      <p:grpSp>
        <p:nvGrpSpPr>
          <p:cNvPr id="19" name="Group 19"/>
          <p:cNvGrpSpPr/>
          <p:nvPr/>
        </p:nvGrpSpPr>
        <p:grpSpPr>
          <a:xfrm>
            <a:off x="12708285" y="4067026"/>
            <a:ext cx="701725" cy="701725"/>
            <a:chOff x="0" y="0"/>
            <a:chExt cx="935633" cy="935633"/>
          </a:xfrm>
        </p:grpSpPr>
        <p:sp>
          <p:nvSpPr>
            <p:cNvPr id="20" name="Freeform 20"/>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txBody>
            <a:bodyPr/>
            <a:lstStyle/>
            <a:p>
              <a:endParaRPr lang="tr-TR"/>
            </a:p>
          </p:txBody>
        </p:sp>
        <p:sp>
          <p:nvSpPr>
            <p:cNvPr id="21" name="Freeform 21"/>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7425E"/>
            </a:solidFill>
          </p:spPr>
          <p:txBody>
            <a:bodyPr/>
            <a:lstStyle/>
            <a:p>
              <a:endParaRPr lang="tr-TR"/>
            </a:p>
          </p:txBody>
        </p:sp>
      </p:grpSp>
      <p:grpSp>
        <p:nvGrpSpPr>
          <p:cNvPr id="22" name="Group 22"/>
          <p:cNvGrpSpPr/>
          <p:nvPr/>
        </p:nvGrpSpPr>
        <p:grpSpPr>
          <a:xfrm>
            <a:off x="13694866" y="4081314"/>
            <a:ext cx="3520231" cy="439936"/>
            <a:chOff x="0" y="0"/>
            <a:chExt cx="4693642" cy="586582"/>
          </a:xfrm>
        </p:grpSpPr>
        <p:sp>
          <p:nvSpPr>
            <p:cNvPr id="23" name="Freeform 23"/>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24" name="TextBox 24"/>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Hazırlıklı Olmak</a:t>
              </a:r>
            </a:p>
          </p:txBody>
        </p:sp>
      </p:grpSp>
      <p:grpSp>
        <p:nvGrpSpPr>
          <p:cNvPr id="25" name="Group 25"/>
          <p:cNvGrpSpPr/>
          <p:nvPr/>
        </p:nvGrpSpPr>
        <p:grpSpPr>
          <a:xfrm>
            <a:off x="13694866" y="4700736"/>
            <a:ext cx="3545979" cy="957560"/>
            <a:chOff x="0" y="0"/>
            <a:chExt cx="4727972" cy="1276747"/>
          </a:xfrm>
        </p:grpSpPr>
        <p:sp>
          <p:nvSpPr>
            <p:cNvPr id="26" name="Freeform 26"/>
            <p:cNvSpPr/>
            <p:nvPr/>
          </p:nvSpPr>
          <p:spPr>
            <a:xfrm>
              <a:off x="0" y="0"/>
              <a:ext cx="4727972" cy="1276747"/>
            </a:xfrm>
            <a:custGeom>
              <a:avLst/>
              <a:gdLst/>
              <a:ahLst/>
              <a:cxnLst/>
              <a:rect l="l" t="t" r="r" b="b"/>
              <a:pathLst>
                <a:path w="4727972" h="1276747">
                  <a:moveTo>
                    <a:pt x="0" y="0"/>
                  </a:moveTo>
                  <a:lnTo>
                    <a:pt x="4727972" y="0"/>
                  </a:lnTo>
                  <a:lnTo>
                    <a:pt x="4727972" y="1276747"/>
                  </a:lnTo>
                  <a:lnTo>
                    <a:pt x="0" y="1276747"/>
                  </a:lnTo>
                  <a:close/>
                </a:path>
              </a:pathLst>
            </a:custGeom>
            <a:solidFill>
              <a:srgbClr val="000000">
                <a:alpha val="0"/>
              </a:srgbClr>
            </a:solidFill>
          </p:spPr>
          <p:txBody>
            <a:bodyPr/>
            <a:lstStyle/>
            <a:p>
              <a:endParaRPr lang="tr-TR"/>
            </a:p>
          </p:txBody>
        </p:sp>
        <p:sp>
          <p:nvSpPr>
            <p:cNvPr id="27" name="TextBox 27"/>
            <p:cNvSpPr txBox="1"/>
            <p:nvPr/>
          </p:nvSpPr>
          <p:spPr>
            <a:xfrm>
              <a:off x="0" y="-95250"/>
              <a:ext cx="4727972"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Teknolojiyi öğrenmek ve adapte olmak kritik.</a:t>
              </a:r>
            </a:p>
          </p:txBody>
        </p:sp>
      </p:grpSp>
      <p:grpSp>
        <p:nvGrpSpPr>
          <p:cNvPr id="28" name="Group 28"/>
          <p:cNvGrpSpPr/>
          <p:nvPr/>
        </p:nvGrpSpPr>
        <p:grpSpPr>
          <a:xfrm>
            <a:off x="7890868" y="6758434"/>
            <a:ext cx="701725" cy="701725"/>
            <a:chOff x="0" y="0"/>
            <a:chExt cx="935633" cy="935633"/>
          </a:xfrm>
        </p:grpSpPr>
        <p:sp>
          <p:nvSpPr>
            <p:cNvPr id="29" name="Freeform 29"/>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txBody>
            <a:bodyPr/>
            <a:lstStyle/>
            <a:p>
              <a:endParaRPr lang="tr-TR"/>
            </a:p>
          </p:txBody>
        </p:sp>
        <p:sp>
          <p:nvSpPr>
            <p:cNvPr id="30" name="Freeform 30"/>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D785E"/>
            </a:solidFill>
          </p:spPr>
          <p:txBody>
            <a:bodyPr/>
            <a:lstStyle/>
            <a:p>
              <a:endParaRPr lang="tr-TR"/>
            </a:p>
          </p:txBody>
        </p:sp>
      </p:grpSp>
      <p:grpSp>
        <p:nvGrpSpPr>
          <p:cNvPr id="31" name="Group 31"/>
          <p:cNvGrpSpPr/>
          <p:nvPr/>
        </p:nvGrpSpPr>
        <p:grpSpPr>
          <a:xfrm>
            <a:off x="8877449" y="6772721"/>
            <a:ext cx="3520231" cy="439936"/>
            <a:chOff x="0" y="0"/>
            <a:chExt cx="4693642" cy="586582"/>
          </a:xfrm>
        </p:grpSpPr>
        <p:sp>
          <p:nvSpPr>
            <p:cNvPr id="32" name="Freeform 32"/>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33" name="TextBox 33"/>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Gelecek Beklentileri</a:t>
              </a:r>
            </a:p>
          </p:txBody>
        </p:sp>
      </p:grpSp>
      <p:grpSp>
        <p:nvGrpSpPr>
          <p:cNvPr id="34" name="Group 34"/>
          <p:cNvGrpSpPr/>
          <p:nvPr/>
        </p:nvGrpSpPr>
        <p:grpSpPr>
          <a:xfrm>
            <a:off x="8877449" y="7392144"/>
            <a:ext cx="8363396" cy="478780"/>
            <a:chOff x="0" y="0"/>
            <a:chExt cx="11151195" cy="638373"/>
          </a:xfrm>
        </p:grpSpPr>
        <p:sp>
          <p:nvSpPr>
            <p:cNvPr id="35" name="Freeform 35"/>
            <p:cNvSpPr/>
            <p:nvPr/>
          </p:nvSpPr>
          <p:spPr>
            <a:xfrm>
              <a:off x="0" y="0"/>
              <a:ext cx="11151195" cy="638373"/>
            </a:xfrm>
            <a:custGeom>
              <a:avLst/>
              <a:gdLst/>
              <a:ahLst/>
              <a:cxnLst/>
              <a:rect l="l" t="t" r="r" b="b"/>
              <a:pathLst>
                <a:path w="11151195" h="638373">
                  <a:moveTo>
                    <a:pt x="0" y="0"/>
                  </a:moveTo>
                  <a:lnTo>
                    <a:pt x="11151195" y="0"/>
                  </a:lnTo>
                  <a:lnTo>
                    <a:pt x="11151195" y="638373"/>
                  </a:lnTo>
                  <a:lnTo>
                    <a:pt x="0" y="638373"/>
                  </a:lnTo>
                  <a:close/>
                </a:path>
              </a:pathLst>
            </a:custGeom>
            <a:solidFill>
              <a:srgbClr val="000000">
                <a:alpha val="0"/>
              </a:srgbClr>
            </a:solidFill>
          </p:spPr>
          <p:txBody>
            <a:bodyPr/>
            <a:lstStyle/>
            <a:p>
              <a:endParaRPr lang="tr-TR"/>
            </a:p>
          </p:txBody>
        </p:sp>
        <p:sp>
          <p:nvSpPr>
            <p:cNvPr id="36" name="TextBox 36"/>
            <p:cNvSpPr txBox="1"/>
            <p:nvPr/>
          </p:nvSpPr>
          <p:spPr>
            <a:xfrm>
              <a:off x="0" y="-95250"/>
              <a:ext cx="11151195" cy="733623"/>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Hızla gelişen teknolojiyle yeni olanaklar doğacak.</a:t>
              </a:r>
            </a:p>
          </p:txBody>
        </p:sp>
      </p:grpSp>
      <p:grpSp>
        <p:nvGrpSpPr>
          <p:cNvPr id="37" name="Group 37"/>
          <p:cNvGrpSpPr/>
          <p:nvPr/>
        </p:nvGrpSpPr>
        <p:grpSpPr>
          <a:xfrm>
            <a:off x="15796516" y="9542124"/>
            <a:ext cx="2350214" cy="744876"/>
            <a:chOff x="0" y="0"/>
            <a:chExt cx="3133618" cy="993168"/>
          </a:xfrm>
        </p:grpSpPr>
        <p:sp>
          <p:nvSpPr>
            <p:cNvPr id="38" name="Freeform 38"/>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39" name="TextBox 39"/>
          <p:cNvSpPr txBox="1"/>
          <p:nvPr/>
        </p:nvSpPr>
        <p:spPr>
          <a:xfrm>
            <a:off x="16515159" y="590549"/>
            <a:ext cx="858441"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13/17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a:stretch>
          </a:blipFill>
        </p:spPr>
        <p:txBody>
          <a:bodyPr/>
          <a:lstStyle/>
          <a:p>
            <a:endParaRPr lang="tr-TR"/>
          </a:p>
        </p:txBody>
      </p:sp>
      <p:grpSp>
        <p:nvGrpSpPr>
          <p:cNvPr id="7" name="Group 7"/>
          <p:cNvGrpSpPr/>
          <p:nvPr/>
        </p:nvGrpSpPr>
        <p:grpSpPr>
          <a:xfrm>
            <a:off x="0"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63922"/>
              </a:srgbClr>
            </a:solidFill>
          </p:spPr>
          <p:txBody>
            <a:bodyPr/>
            <a:lstStyle/>
            <a:p>
              <a:endParaRPr lang="tr-TR"/>
            </a:p>
          </p:txBody>
        </p:sp>
      </p:grpSp>
      <p:grpSp>
        <p:nvGrpSpPr>
          <p:cNvPr id="9" name="Group 9"/>
          <p:cNvGrpSpPr/>
          <p:nvPr/>
        </p:nvGrpSpPr>
        <p:grpSpPr>
          <a:xfrm>
            <a:off x="5623620" y="4703415"/>
            <a:ext cx="7040612" cy="880021"/>
            <a:chOff x="0" y="0"/>
            <a:chExt cx="9387483" cy="1173362"/>
          </a:xfrm>
        </p:grpSpPr>
        <p:sp>
          <p:nvSpPr>
            <p:cNvPr id="10" name="Freeform 10"/>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txBody>
            <a:bodyPr/>
            <a:lstStyle/>
            <a:p>
              <a:endParaRPr lang="tr-TR"/>
            </a:p>
          </p:txBody>
        </p:sp>
        <p:sp>
          <p:nvSpPr>
            <p:cNvPr id="11" name="TextBox 11"/>
            <p:cNvSpPr txBox="1"/>
            <p:nvPr/>
          </p:nvSpPr>
          <p:spPr>
            <a:xfrm>
              <a:off x="0" y="-28575"/>
              <a:ext cx="9387483" cy="1201937"/>
            </a:xfrm>
            <a:prstGeom prst="rect">
              <a:avLst/>
            </a:prstGeom>
          </p:spPr>
          <p:txBody>
            <a:bodyPr lIns="0" tIns="0" rIns="0" bIns="0" rtlCol="0" anchor="t"/>
            <a:lstStyle/>
            <a:p>
              <a:pPr algn="ctr">
                <a:lnSpc>
                  <a:spcPts val="6875"/>
                </a:lnSpc>
              </a:pPr>
              <a:r>
                <a:rPr lang="en-US" sz="5500" b="1">
                  <a:solidFill>
                    <a:srgbClr val="FFFFFF"/>
                  </a:solidFill>
                  <a:latin typeface="Nunito Bold"/>
                  <a:ea typeface="Nunito Bold"/>
                  <a:cs typeface="Nunito Bold"/>
                  <a:sym typeface="Nunito Bold"/>
                </a:rPr>
                <a:t>   SORULARINIZ?</a:t>
              </a:r>
            </a:p>
          </p:txBody>
        </p:sp>
      </p:grpSp>
      <p:sp>
        <p:nvSpPr>
          <p:cNvPr id="12" name="TextBox 12"/>
          <p:cNvSpPr txBox="1"/>
          <p:nvPr/>
        </p:nvSpPr>
        <p:spPr>
          <a:xfrm>
            <a:off x="16515159" y="590549"/>
            <a:ext cx="858441"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14/17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grpSp>
        <p:nvGrpSpPr>
          <p:cNvPr id="6" name="Group 6"/>
          <p:cNvGrpSpPr/>
          <p:nvPr/>
        </p:nvGrpSpPr>
        <p:grpSpPr>
          <a:xfrm>
            <a:off x="913359" y="720030"/>
            <a:ext cx="6140202" cy="767506"/>
            <a:chOff x="0" y="0"/>
            <a:chExt cx="8186937" cy="1023342"/>
          </a:xfrm>
        </p:grpSpPr>
        <p:sp>
          <p:nvSpPr>
            <p:cNvPr id="7" name="Freeform 7"/>
            <p:cNvSpPr/>
            <p:nvPr/>
          </p:nvSpPr>
          <p:spPr>
            <a:xfrm>
              <a:off x="0" y="0"/>
              <a:ext cx="8186937" cy="1023342"/>
            </a:xfrm>
            <a:custGeom>
              <a:avLst/>
              <a:gdLst/>
              <a:ahLst/>
              <a:cxnLst/>
              <a:rect l="l" t="t" r="r" b="b"/>
              <a:pathLst>
                <a:path w="8186937" h="1023342">
                  <a:moveTo>
                    <a:pt x="0" y="0"/>
                  </a:moveTo>
                  <a:lnTo>
                    <a:pt x="8186937" y="0"/>
                  </a:lnTo>
                  <a:lnTo>
                    <a:pt x="8186937" y="1023342"/>
                  </a:lnTo>
                  <a:lnTo>
                    <a:pt x="0" y="1023342"/>
                  </a:lnTo>
                  <a:close/>
                </a:path>
              </a:pathLst>
            </a:custGeom>
            <a:solidFill>
              <a:srgbClr val="000000">
                <a:alpha val="0"/>
              </a:srgbClr>
            </a:solidFill>
          </p:spPr>
          <p:txBody>
            <a:bodyPr/>
            <a:lstStyle/>
            <a:p>
              <a:endParaRPr lang="tr-TR"/>
            </a:p>
          </p:txBody>
        </p:sp>
        <p:sp>
          <p:nvSpPr>
            <p:cNvPr id="8" name="TextBox 8"/>
            <p:cNvSpPr txBox="1"/>
            <p:nvPr/>
          </p:nvSpPr>
          <p:spPr>
            <a:xfrm>
              <a:off x="0" y="-28575"/>
              <a:ext cx="8186937" cy="1051917"/>
            </a:xfrm>
            <a:prstGeom prst="rect">
              <a:avLst/>
            </a:prstGeom>
          </p:spPr>
          <p:txBody>
            <a:bodyPr lIns="0" tIns="0" rIns="0" bIns="0" rtlCol="0" anchor="t"/>
            <a:lstStyle/>
            <a:p>
              <a:pPr algn="l">
                <a:lnSpc>
                  <a:spcPts val="6000"/>
                </a:lnSpc>
              </a:pPr>
              <a:r>
                <a:rPr lang="en-US" sz="4812" b="1">
                  <a:solidFill>
                    <a:srgbClr val="FFFFFF"/>
                  </a:solidFill>
                  <a:latin typeface="Nunito Bold"/>
                  <a:ea typeface="Nunito Bold"/>
                  <a:cs typeface="Nunito Bold"/>
                  <a:sym typeface="Nunito Bold"/>
                </a:rPr>
                <a:t>Sorular</a:t>
              </a:r>
            </a:p>
          </p:txBody>
        </p:sp>
      </p:grpSp>
      <p:grpSp>
        <p:nvGrpSpPr>
          <p:cNvPr id="9" name="Group 9"/>
          <p:cNvGrpSpPr/>
          <p:nvPr/>
        </p:nvGrpSpPr>
        <p:grpSpPr>
          <a:xfrm>
            <a:off x="913359" y="2009329"/>
            <a:ext cx="16461284" cy="2086570"/>
            <a:chOff x="0" y="0"/>
            <a:chExt cx="21948378" cy="2782093"/>
          </a:xfrm>
        </p:grpSpPr>
        <p:sp>
          <p:nvSpPr>
            <p:cNvPr id="10" name="Freeform 10"/>
            <p:cNvSpPr/>
            <p:nvPr/>
          </p:nvSpPr>
          <p:spPr>
            <a:xfrm>
              <a:off x="0" y="0"/>
              <a:ext cx="21948378" cy="2782093"/>
            </a:xfrm>
            <a:custGeom>
              <a:avLst/>
              <a:gdLst/>
              <a:ahLst/>
              <a:cxnLst/>
              <a:rect l="l" t="t" r="r" b="b"/>
              <a:pathLst>
                <a:path w="21948378" h="2782093">
                  <a:moveTo>
                    <a:pt x="0" y="0"/>
                  </a:moveTo>
                  <a:lnTo>
                    <a:pt x="21948378" y="0"/>
                  </a:lnTo>
                  <a:lnTo>
                    <a:pt x="21948378" y="2782093"/>
                  </a:lnTo>
                  <a:lnTo>
                    <a:pt x="0" y="2782093"/>
                  </a:lnTo>
                  <a:close/>
                </a:path>
              </a:pathLst>
            </a:custGeom>
            <a:solidFill>
              <a:srgbClr val="000000">
                <a:alpha val="0"/>
              </a:srgbClr>
            </a:solidFill>
          </p:spPr>
          <p:txBody>
            <a:bodyPr/>
            <a:lstStyle/>
            <a:p>
              <a:endParaRPr lang="tr-TR"/>
            </a:p>
          </p:txBody>
        </p:sp>
        <p:sp>
          <p:nvSpPr>
            <p:cNvPr id="11" name="TextBox 11"/>
            <p:cNvSpPr txBox="1"/>
            <p:nvPr/>
          </p:nvSpPr>
          <p:spPr>
            <a:xfrm>
              <a:off x="0" y="-76200"/>
              <a:ext cx="21948378" cy="2858293"/>
            </a:xfrm>
            <a:prstGeom prst="rect">
              <a:avLst/>
            </a:prstGeom>
          </p:spPr>
          <p:txBody>
            <a:bodyPr lIns="0" tIns="0" rIns="0" bIns="0" rtlCol="0" anchor="t"/>
            <a:lstStyle/>
            <a:p>
              <a:pPr algn="l">
                <a:lnSpc>
                  <a:spcPts val="3250"/>
                </a:lnSpc>
              </a:pPr>
              <a:r>
                <a:rPr lang="en-US" sz="2000" b="1">
                  <a:solidFill>
                    <a:srgbClr val="FFFFFF"/>
                  </a:solidFill>
                  <a:latin typeface="PT Sans Bold"/>
                  <a:ea typeface="PT Sans Bold"/>
                  <a:cs typeface="PT Sans Bold"/>
                  <a:sym typeface="PT Sans Bold"/>
                </a:rPr>
                <a:t>1. Metaverse nedir?</a:t>
              </a:r>
            </a:p>
            <a:p>
              <a:pPr algn="l">
                <a:lnSpc>
                  <a:spcPts val="3250"/>
                </a:lnSpc>
              </a:pPr>
              <a:r>
                <a:rPr lang="en-US" sz="2000">
                  <a:solidFill>
                    <a:srgbClr val="FFFFFF"/>
                  </a:solidFill>
                  <a:latin typeface="PT Sans"/>
                  <a:ea typeface="PT Sans"/>
                  <a:cs typeface="PT Sans"/>
                  <a:sym typeface="PT Sans"/>
                </a:rPr>
                <a:t>A) Sadece bir oyun platformudur</a:t>
              </a:r>
            </a:p>
            <a:p>
              <a:pPr algn="l">
                <a:lnSpc>
                  <a:spcPts val="3250"/>
                </a:lnSpc>
              </a:pPr>
              <a:r>
                <a:rPr lang="en-US" sz="2000">
                  <a:solidFill>
                    <a:srgbClr val="FFFFFF"/>
                  </a:solidFill>
                  <a:latin typeface="PT Sans"/>
                  <a:ea typeface="PT Sans"/>
                  <a:cs typeface="PT Sans"/>
                  <a:sym typeface="PT Sans"/>
                </a:rPr>
                <a:t>B) Gerçek dünyadan tamamen kopmuş bir hayal ürünüdür</a:t>
              </a:r>
            </a:p>
            <a:p>
              <a:pPr algn="l">
                <a:lnSpc>
                  <a:spcPts val="3250"/>
                </a:lnSpc>
              </a:pPr>
              <a:r>
                <a:rPr lang="en-US" sz="2000" b="1">
                  <a:solidFill>
                    <a:srgbClr val="FFFFFF"/>
                  </a:solidFill>
                  <a:latin typeface="PT Sans Bold"/>
                  <a:ea typeface="PT Sans Bold"/>
                  <a:cs typeface="PT Sans Bold"/>
                  <a:sym typeface="PT Sans Bold"/>
                </a:rPr>
                <a:t>C) İnsanların sanal ortamda etkileşim kurabildiği dijital evrendir</a:t>
              </a:r>
            </a:p>
            <a:p>
              <a:pPr algn="l">
                <a:lnSpc>
                  <a:spcPts val="3250"/>
                </a:lnSpc>
              </a:pPr>
              <a:r>
                <a:rPr lang="en-US" sz="2000">
                  <a:solidFill>
                    <a:srgbClr val="FFFFFF"/>
                  </a:solidFill>
                  <a:latin typeface="PT Sans"/>
                  <a:ea typeface="PT Sans"/>
                  <a:cs typeface="PT Sans"/>
                  <a:sym typeface="PT Sans"/>
                </a:rPr>
                <a:t>D) Sadece sosyal medya uygulamasıdır</a:t>
              </a:r>
            </a:p>
          </p:txBody>
        </p:sp>
      </p:grpSp>
      <p:grpSp>
        <p:nvGrpSpPr>
          <p:cNvPr id="12" name="Group 12"/>
          <p:cNvGrpSpPr/>
          <p:nvPr/>
        </p:nvGrpSpPr>
        <p:grpSpPr>
          <a:xfrm>
            <a:off x="913359" y="4389388"/>
            <a:ext cx="16461284" cy="2086570"/>
            <a:chOff x="0" y="0"/>
            <a:chExt cx="21948378" cy="2782093"/>
          </a:xfrm>
        </p:grpSpPr>
        <p:sp>
          <p:nvSpPr>
            <p:cNvPr id="13" name="Freeform 13"/>
            <p:cNvSpPr/>
            <p:nvPr/>
          </p:nvSpPr>
          <p:spPr>
            <a:xfrm>
              <a:off x="0" y="0"/>
              <a:ext cx="21948378" cy="2782093"/>
            </a:xfrm>
            <a:custGeom>
              <a:avLst/>
              <a:gdLst/>
              <a:ahLst/>
              <a:cxnLst/>
              <a:rect l="l" t="t" r="r" b="b"/>
              <a:pathLst>
                <a:path w="21948378" h="2782093">
                  <a:moveTo>
                    <a:pt x="0" y="0"/>
                  </a:moveTo>
                  <a:lnTo>
                    <a:pt x="21948378" y="0"/>
                  </a:lnTo>
                  <a:lnTo>
                    <a:pt x="21948378" y="2782093"/>
                  </a:lnTo>
                  <a:lnTo>
                    <a:pt x="0" y="2782093"/>
                  </a:lnTo>
                  <a:close/>
                </a:path>
              </a:pathLst>
            </a:custGeom>
            <a:solidFill>
              <a:srgbClr val="000000">
                <a:alpha val="0"/>
              </a:srgbClr>
            </a:solidFill>
          </p:spPr>
          <p:txBody>
            <a:bodyPr/>
            <a:lstStyle/>
            <a:p>
              <a:endParaRPr lang="tr-TR"/>
            </a:p>
          </p:txBody>
        </p:sp>
        <p:sp>
          <p:nvSpPr>
            <p:cNvPr id="14" name="TextBox 14"/>
            <p:cNvSpPr txBox="1"/>
            <p:nvPr/>
          </p:nvSpPr>
          <p:spPr>
            <a:xfrm>
              <a:off x="0" y="-76200"/>
              <a:ext cx="21948378" cy="2858293"/>
            </a:xfrm>
            <a:prstGeom prst="rect">
              <a:avLst/>
            </a:prstGeom>
          </p:spPr>
          <p:txBody>
            <a:bodyPr lIns="0" tIns="0" rIns="0" bIns="0" rtlCol="0" anchor="t"/>
            <a:lstStyle/>
            <a:p>
              <a:pPr algn="l">
                <a:lnSpc>
                  <a:spcPts val="3250"/>
                </a:lnSpc>
              </a:pPr>
              <a:r>
                <a:rPr lang="en-US" sz="2000" b="1">
                  <a:solidFill>
                    <a:srgbClr val="FFFFFF"/>
                  </a:solidFill>
                  <a:latin typeface="PT Sans Bold"/>
                  <a:ea typeface="PT Sans Bold"/>
                  <a:cs typeface="PT Sans Bold"/>
                  <a:sym typeface="PT Sans Bold"/>
                </a:rPr>
                <a:t>2. Sanal gözlükler (VR başlıkları) ne işe yarar?</a:t>
              </a:r>
            </a:p>
            <a:p>
              <a:pPr algn="l">
                <a:lnSpc>
                  <a:spcPts val="3250"/>
                </a:lnSpc>
              </a:pPr>
              <a:r>
                <a:rPr lang="en-US" sz="2000">
                  <a:solidFill>
                    <a:srgbClr val="FFFFFF"/>
                  </a:solidFill>
                  <a:latin typeface="PT Sans"/>
                  <a:ea typeface="PT Sans"/>
                  <a:cs typeface="PT Sans"/>
                  <a:sym typeface="PT Sans"/>
                </a:rPr>
                <a:t>A) Bilgisayarı daha hızlı çalıştırmak için kullanılır</a:t>
              </a:r>
            </a:p>
            <a:p>
              <a:pPr algn="l">
                <a:lnSpc>
                  <a:spcPts val="3250"/>
                </a:lnSpc>
              </a:pPr>
              <a:r>
                <a:rPr lang="en-US" sz="2000">
                  <a:solidFill>
                    <a:srgbClr val="FFFFFF"/>
                  </a:solidFill>
                  <a:latin typeface="PT Sans"/>
                  <a:ea typeface="PT Sans"/>
                  <a:cs typeface="PT Sans"/>
                  <a:sym typeface="PT Sans"/>
                </a:rPr>
                <a:t>B) Gerçek dünyayı daha iyi görmemizi sağlar</a:t>
              </a:r>
            </a:p>
            <a:p>
              <a:pPr algn="l">
                <a:lnSpc>
                  <a:spcPts val="3250"/>
                </a:lnSpc>
              </a:pPr>
              <a:r>
                <a:rPr lang="en-US" sz="2000" b="1">
                  <a:solidFill>
                    <a:srgbClr val="FFFFFF"/>
                  </a:solidFill>
                  <a:latin typeface="PT Sans Bold"/>
                  <a:ea typeface="PT Sans Bold"/>
                  <a:cs typeface="PT Sans Bold"/>
                  <a:sym typeface="PT Sans Bold"/>
                </a:rPr>
                <a:t>C) Kullanıcının sanal dünyayı 3 boyutlu şekilde deneyimlemesini sağlar</a:t>
              </a:r>
            </a:p>
            <a:p>
              <a:pPr algn="l">
                <a:lnSpc>
                  <a:spcPts val="3250"/>
                </a:lnSpc>
              </a:pPr>
              <a:r>
                <a:rPr lang="en-US" sz="2000">
                  <a:solidFill>
                    <a:srgbClr val="FFFFFF"/>
                  </a:solidFill>
                  <a:latin typeface="PT Sans"/>
                  <a:ea typeface="PT Sans"/>
                  <a:cs typeface="PT Sans"/>
                  <a:sym typeface="PT Sans"/>
                </a:rPr>
                <a:t>D) İnternette daha hızlı gezmek için kullanılır</a:t>
              </a:r>
            </a:p>
          </p:txBody>
        </p:sp>
      </p:grpSp>
      <p:grpSp>
        <p:nvGrpSpPr>
          <p:cNvPr id="15" name="Group 15"/>
          <p:cNvGrpSpPr/>
          <p:nvPr/>
        </p:nvGrpSpPr>
        <p:grpSpPr>
          <a:xfrm>
            <a:off x="913359" y="6769447"/>
            <a:ext cx="16461284" cy="2086570"/>
            <a:chOff x="0" y="0"/>
            <a:chExt cx="21948378" cy="2782093"/>
          </a:xfrm>
        </p:grpSpPr>
        <p:sp>
          <p:nvSpPr>
            <p:cNvPr id="16" name="Freeform 16"/>
            <p:cNvSpPr/>
            <p:nvPr/>
          </p:nvSpPr>
          <p:spPr>
            <a:xfrm>
              <a:off x="0" y="0"/>
              <a:ext cx="21948378" cy="2782093"/>
            </a:xfrm>
            <a:custGeom>
              <a:avLst/>
              <a:gdLst/>
              <a:ahLst/>
              <a:cxnLst/>
              <a:rect l="l" t="t" r="r" b="b"/>
              <a:pathLst>
                <a:path w="21948378" h="2782093">
                  <a:moveTo>
                    <a:pt x="0" y="0"/>
                  </a:moveTo>
                  <a:lnTo>
                    <a:pt x="21948378" y="0"/>
                  </a:lnTo>
                  <a:lnTo>
                    <a:pt x="21948378" y="2782093"/>
                  </a:lnTo>
                  <a:lnTo>
                    <a:pt x="0" y="2782093"/>
                  </a:lnTo>
                  <a:close/>
                </a:path>
              </a:pathLst>
            </a:custGeom>
            <a:solidFill>
              <a:srgbClr val="000000">
                <a:alpha val="0"/>
              </a:srgbClr>
            </a:solidFill>
          </p:spPr>
          <p:txBody>
            <a:bodyPr/>
            <a:lstStyle/>
            <a:p>
              <a:endParaRPr lang="tr-TR"/>
            </a:p>
          </p:txBody>
        </p:sp>
        <p:sp>
          <p:nvSpPr>
            <p:cNvPr id="17" name="TextBox 17"/>
            <p:cNvSpPr txBox="1"/>
            <p:nvPr/>
          </p:nvSpPr>
          <p:spPr>
            <a:xfrm>
              <a:off x="0" y="-76200"/>
              <a:ext cx="21948378" cy="2858293"/>
            </a:xfrm>
            <a:prstGeom prst="rect">
              <a:avLst/>
            </a:prstGeom>
          </p:spPr>
          <p:txBody>
            <a:bodyPr lIns="0" tIns="0" rIns="0" bIns="0" rtlCol="0" anchor="t"/>
            <a:lstStyle/>
            <a:p>
              <a:pPr algn="l">
                <a:lnSpc>
                  <a:spcPts val="3250"/>
                </a:lnSpc>
              </a:pPr>
              <a:r>
                <a:rPr lang="en-US" sz="2000" b="1">
                  <a:solidFill>
                    <a:srgbClr val="FFFFFF"/>
                  </a:solidFill>
                  <a:latin typeface="PT Sans Bold"/>
                  <a:ea typeface="PT Sans Bold"/>
                  <a:cs typeface="PT Sans Bold"/>
                  <a:sym typeface="PT Sans Bold"/>
                </a:rPr>
                <a:t>3. Aşağıdakilerden hangisi bir metaverse platformudur?</a:t>
              </a:r>
            </a:p>
            <a:p>
              <a:pPr algn="l">
                <a:lnSpc>
                  <a:spcPts val="3250"/>
                </a:lnSpc>
              </a:pPr>
              <a:r>
                <a:rPr lang="en-US" sz="2000">
                  <a:solidFill>
                    <a:srgbClr val="FFFFFF"/>
                  </a:solidFill>
                  <a:latin typeface="PT Sans"/>
                  <a:ea typeface="PT Sans"/>
                  <a:cs typeface="PT Sans"/>
                  <a:sym typeface="PT Sans"/>
                </a:rPr>
                <a:t>A) Instagram</a:t>
              </a:r>
            </a:p>
            <a:p>
              <a:pPr algn="l">
                <a:lnSpc>
                  <a:spcPts val="3250"/>
                </a:lnSpc>
              </a:pPr>
              <a:r>
                <a:rPr lang="en-US" sz="2000">
                  <a:solidFill>
                    <a:srgbClr val="FFFFFF"/>
                  </a:solidFill>
                  <a:latin typeface="PT Sans"/>
                  <a:ea typeface="PT Sans"/>
                  <a:cs typeface="PT Sans"/>
                  <a:sym typeface="PT Sans"/>
                </a:rPr>
                <a:t>B) YouTube</a:t>
              </a:r>
            </a:p>
            <a:p>
              <a:pPr algn="l">
                <a:lnSpc>
                  <a:spcPts val="3250"/>
                </a:lnSpc>
              </a:pPr>
              <a:r>
                <a:rPr lang="en-US" sz="2000" b="1">
                  <a:solidFill>
                    <a:srgbClr val="FFFFFF"/>
                  </a:solidFill>
                  <a:latin typeface="PT Sans Bold"/>
                  <a:ea typeface="PT Sans Bold"/>
                  <a:cs typeface="PT Sans Bold"/>
                  <a:sym typeface="PT Sans Bold"/>
                </a:rPr>
                <a:t>C) Decentraland</a:t>
              </a:r>
            </a:p>
            <a:p>
              <a:pPr algn="l">
                <a:lnSpc>
                  <a:spcPts val="3250"/>
                </a:lnSpc>
              </a:pPr>
              <a:r>
                <a:rPr lang="en-US" sz="2000">
                  <a:solidFill>
                    <a:srgbClr val="FFFFFF"/>
                  </a:solidFill>
                  <a:latin typeface="PT Sans"/>
                  <a:ea typeface="PT Sans"/>
                  <a:cs typeface="PT Sans"/>
                  <a:sym typeface="PT Sans"/>
                </a:rPr>
                <a:t>D) Excel</a:t>
              </a:r>
            </a:p>
          </p:txBody>
        </p:sp>
      </p:grpSp>
      <p:grpSp>
        <p:nvGrpSpPr>
          <p:cNvPr id="18" name="Group 18"/>
          <p:cNvGrpSpPr/>
          <p:nvPr/>
        </p:nvGrpSpPr>
        <p:grpSpPr>
          <a:xfrm>
            <a:off x="15796516" y="9542124"/>
            <a:ext cx="2350214" cy="744876"/>
            <a:chOff x="0" y="0"/>
            <a:chExt cx="3133618" cy="993168"/>
          </a:xfrm>
        </p:grpSpPr>
        <p:sp>
          <p:nvSpPr>
            <p:cNvPr id="19" name="Freeform 19"/>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20" name="TextBox 20"/>
          <p:cNvSpPr txBox="1"/>
          <p:nvPr/>
        </p:nvSpPr>
        <p:spPr>
          <a:xfrm>
            <a:off x="16515159" y="590549"/>
            <a:ext cx="859482"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15/17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grpSp>
        <p:nvGrpSpPr>
          <p:cNvPr id="6" name="Group 6"/>
          <p:cNvGrpSpPr/>
          <p:nvPr/>
        </p:nvGrpSpPr>
        <p:grpSpPr>
          <a:xfrm>
            <a:off x="1047155" y="2941885"/>
            <a:ext cx="7040612" cy="880021"/>
            <a:chOff x="0" y="0"/>
            <a:chExt cx="9387483" cy="1173362"/>
          </a:xfrm>
        </p:grpSpPr>
        <p:sp>
          <p:nvSpPr>
            <p:cNvPr id="7" name="Freeform 7"/>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txBody>
            <a:bodyPr/>
            <a:lstStyle/>
            <a:p>
              <a:endParaRPr lang="tr-TR"/>
            </a:p>
          </p:txBody>
        </p:sp>
        <p:sp>
          <p:nvSpPr>
            <p:cNvPr id="8" name="TextBox 8"/>
            <p:cNvSpPr txBox="1"/>
            <p:nvPr/>
          </p:nvSpPr>
          <p:spPr>
            <a:xfrm>
              <a:off x="0" y="-28575"/>
              <a:ext cx="9387483" cy="1201937"/>
            </a:xfrm>
            <a:prstGeom prst="rect">
              <a:avLst/>
            </a:prstGeom>
          </p:spPr>
          <p:txBody>
            <a:bodyPr lIns="0" tIns="0" rIns="0" bIns="0" rtlCol="0" anchor="t"/>
            <a:lstStyle/>
            <a:p>
              <a:pPr algn="l">
                <a:lnSpc>
                  <a:spcPts val="6875"/>
                </a:lnSpc>
              </a:pPr>
              <a:r>
                <a:rPr lang="en-US" sz="5500" b="1">
                  <a:solidFill>
                    <a:srgbClr val="FFFFFF"/>
                  </a:solidFill>
                  <a:latin typeface="Nunito Bold"/>
                  <a:ea typeface="Nunito Bold"/>
                  <a:cs typeface="Nunito Bold"/>
                  <a:sym typeface="Nunito Bold"/>
                </a:rPr>
                <a:t>KAYNAKÇA</a:t>
              </a:r>
            </a:p>
          </p:txBody>
        </p:sp>
      </p:grpSp>
      <p:grpSp>
        <p:nvGrpSpPr>
          <p:cNvPr id="9" name="Group 9"/>
          <p:cNvGrpSpPr/>
          <p:nvPr/>
        </p:nvGrpSpPr>
        <p:grpSpPr>
          <a:xfrm>
            <a:off x="1047155" y="4420344"/>
            <a:ext cx="16193690" cy="478780"/>
            <a:chOff x="0" y="0"/>
            <a:chExt cx="21591587" cy="638373"/>
          </a:xfrm>
        </p:grpSpPr>
        <p:sp>
          <p:nvSpPr>
            <p:cNvPr id="10" name="Freeform 10"/>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dirty="0"/>
            </a:p>
          </p:txBody>
        </p:sp>
        <p:sp>
          <p:nvSpPr>
            <p:cNvPr id="11" name="TextBox 11"/>
            <p:cNvSpPr txBox="1"/>
            <p:nvPr/>
          </p:nvSpPr>
          <p:spPr>
            <a:xfrm>
              <a:off x="0" y="-95250"/>
              <a:ext cx="21591587" cy="733623"/>
            </a:xfrm>
            <a:prstGeom prst="rect">
              <a:avLst/>
            </a:prstGeom>
          </p:spPr>
          <p:txBody>
            <a:bodyPr lIns="0" tIns="0" rIns="0" bIns="0" rtlCol="0" anchor="t"/>
            <a:lstStyle/>
            <a:p>
              <a:pPr algn="l">
                <a:lnSpc>
                  <a:spcPts val="3750"/>
                </a:lnSpc>
              </a:pPr>
              <a:r>
                <a:rPr lang="en-US" sz="2312" u="sng" dirty="0">
                  <a:solidFill>
                    <a:schemeClr val="bg1"/>
                  </a:solidFill>
                  <a:latin typeface="PT Sans"/>
                  <a:ea typeface="PT Sans"/>
                  <a:cs typeface="PT Sans"/>
                  <a:sym typeface="PT Sans"/>
                  <a:hlinkClick r:id="rId6" tooltip="https://akillifabrikalar.com.tr/metaverse-ile-kullanimi-artan-sanal-gozlukler-ne-gibi-olumsuz-sonuclar-dogurabilir/">
                    <a:extLst>
                      <a:ext uri="{A12FA001-AC4F-418D-AE19-62706E023703}">
                        <ahyp:hlinkClr xmlns:ahyp="http://schemas.microsoft.com/office/drawing/2018/hyperlinkcolor" val="tx"/>
                      </a:ext>
                    </a:extLst>
                  </a:hlinkClick>
                </a:rPr>
                <a:t>https://akillifabrikalar.com.tr/metaverse-ile-kullanimi-artan-sanal-gozlukler-ne-gibi-olumsuz-sonuclar-dogurabilir/</a:t>
              </a:r>
            </a:p>
          </p:txBody>
        </p:sp>
      </p:grpSp>
      <p:grpSp>
        <p:nvGrpSpPr>
          <p:cNvPr id="12" name="Group 12"/>
          <p:cNvGrpSpPr/>
          <p:nvPr/>
        </p:nvGrpSpPr>
        <p:grpSpPr>
          <a:xfrm>
            <a:off x="1047155" y="5235625"/>
            <a:ext cx="16193690" cy="478780"/>
            <a:chOff x="0" y="0"/>
            <a:chExt cx="21591587" cy="638373"/>
          </a:xfrm>
        </p:grpSpPr>
        <p:sp>
          <p:nvSpPr>
            <p:cNvPr id="13" name="Freeform 13"/>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14" name="TextBox 14"/>
            <p:cNvSpPr txBox="1"/>
            <p:nvPr/>
          </p:nvSpPr>
          <p:spPr>
            <a:xfrm>
              <a:off x="0" y="-95250"/>
              <a:ext cx="21591587" cy="733623"/>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https://dergipark.org.tr/en/download/article-file/3062305</a:t>
              </a:r>
            </a:p>
          </p:txBody>
        </p:sp>
      </p:grpSp>
      <p:grpSp>
        <p:nvGrpSpPr>
          <p:cNvPr id="15" name="Group 15"/>
          <p:cNvGrpSpPr/>
          <p:nvPr/>
        </p:nvGrpSpPr>
        <p:grpSpPr>
          <a:xfrm>
            <a:off x="1047155" y="6050905"/>
            <a:ext cx="16193690" cy="478780"/>
            <a:chOff x="0" y="0"/>
            <a:chExt cx="21591587" cy="638373"/>
          </a:xfrm>
        </p:grpSpPr>
        <p:sp>
          <p:nvSpPr>
            <p:cNvPr id="16" name="Freeform 16"/>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17" name="TextBox 17"/>
            <p:cNvSpPr txBox="1"/>
            <p:nvPr/>
          </p:nvSpPr>
          <p:spPr>
            <a:xfrm>
              <a:off x="0" y="-95250"/>
              <a:ext cx="21591587" cy="733623"/>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https://www.bbc.com/turkce/haberler-dunya-58960465</a:t>
              </a:r>
            </a:p>
          </p:txBody>
        </p:sp>
      </p:grpSp>
      <p:grpSp>
        <p:nvGrpSpPr>
          <p:cNvPr id="18" name="Group 18"/>
          <p:cNvGrpSpPr/>
          <p:nvPr/>
        </p:nvGrpSpPr>
        <p:grpSpPr>
          <a:xfrm>
            <a:off x="1047155" y="6866185"/>
            <a:ext cx="16193690" cy="478780"/>
            <a:chOff x="0" y="0"/>
            <a:chExt cx="21591587" cy="638373"/>
          </a:xfrm>
        </p:grpSpPr>
        <p:sp>
          <p:nvSpPr>
            <p:cNvPr id="19" name="Freeform 19"/>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20" name="TextBox 20"/>
            <p:cNvSpPr txBox="1"/>
            <p:nvPr/>
          </p:nvSpPr>
          <p:spPr>
            <a:xfrm>
              <a:off x="0" y="-95250"/>
              <a:ext cx="21591587" cy="733623"/>
            </a:xfrm>
            <a:prstGeom prst="rect">
              <a:avLst/>
            </a:prstGeom>
          </p:spPr>
          <p:txBody>
            <a:bodyPr lIns="0" tIns="0" rIns="0" bIns="0" rtlCol="0" anchor="t"/>
            <a:lstStyle/>
            <a:p>
              <a:pPr algn="l">
                <a:lnSpc>
                  <a:spcPts val="3750"/>
                </a:lnSpc>
              </a:pPr>
              <a:r>
                <a:rPr lang="en-US" sz="2312" u="sng" dirty="0">
                  <a:solidFill>
                    <a:schemeClr val="bg1"/>
                  </a:solidFill>
                  <a:latin typeface="PT Sans"/>
                  <a:ea typeface="PT Sans"/>
                  <a:cs typeface="PT Sans"/>
                  <a:sym typeface="PT Sans"/>
                  <a:hlinkClick r:id="rId7" tooltip="https://evrimagaci.org/metaverse-nedir-ve-neden-cok-onemlidir-yasamlarimizi-dijital-bir-evrene-tasiyabilir-miyiz-11135">
                    <a:extLst>
                      <a:ext uri="{A12FA001-AC4F-418D-AE19-62706E023703}">
                        <ahyp:hlinkClr xmlns:ahyp="http://schemas.microsoft.com/office/drawing/2018/hyperlinkcolor" val="tx"/>
                      </a:ext>
                    </a:extLst>
                  </a:hlinkClick>
                </a:rPr>
                <a:t>https://evrimagaci.org/metaverse-nedir-ve-neden-cok-onemlidir-yasamlarimizi-dijital-bir-evrene-tasiyabilir-miyiz-11135</a:t>
              </a:r>
            </a:p>
          </p:txBody>
        </p:sp>
      </p:grpSp>
      <p:grpSp>
        <p:nvGrpSpPr>
          <p:cNvPr id="21" name="Group 21"/>
          <p:cNvGrpSpPr/>
          <p:nvPr/>
        </p:nvGrpSpPr>
        <p:grpSpPr>
          <a:xfrm>
            <a:off x="15796516" y="9542124"/>
            <a:ext cx="2350214" cy="744876"/>
            <a:chOff x="0" y="0"/>
            <a:chExt cx="3133618" cy="993168"/>
          </a:xfrm>
        </p:grpSpPr>
        <p:sp>
          <p:nvSpPr>
            <p:cNvPr id="22" name="Freeform 22"/>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23" name="TextBox 23"/>
          <p:cNvSpPr txBox="1"/>
          <p:nvPr/>
        </p:nvSpPr>
        <p:spPr>
          <a:xfrm>
            <a:off x="16496704" y="590549"/>
            <a:ext cx="876896" cy="43172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16/17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a:stretch>
          </a:blipFill>
        </p:spPr>
        <p:txBody>
          <a:bodyPr/>
          <a:lstStyle/>
          <a:p>
            <a:endParaRPr lang="tr-TR"/>
          </a:p>
        </p:txBody>
      </p:sp>
      <p:grpSp>
        <p:nvGrpSpPr>
          <p:cNvPr id="7" name="Group 7"/>
          <p:cNvGrpSpPr/>
          <p:nvPr/>
        </p:nvGrpSpPr>
        <p:grpSpPr>
          <a:xfrm>
            <a:off x="0"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63922"/>
              </a:srgbClr>
            </a:solidFill>
          </p:spPr>
          <p:txBody>
            <a:bodyPr/>
            <a:lstStyle/>
            <a:p>
              <a:endParaRPr lang="tr-TR"/>
            </a:p>
          </p:txBody>
        </p:sp>
      </p:grpSp>
      <p:grpSp>
        <p:nvGrpSpPr>
          <p:cNvPr id="9" name="Group 9"/>
          <p:cNvGrpSpPr/>
          <p:nvPr/>
        </p:nvGrpSpPr>
        <p:grpSpPr>
          <a:xfrm>
            <a:off x="5410200" y="3947942"/>
            <a:ext cx="7254033" cy="902515"/>
            <a:chOff x="-284560" y="-29992"/>
            <a:chExt cx="9672044" cy="1203354"/>
          </a:xfrm>
        </p:grpSpPr>
        <p:sp>
          <p:nvSpPr>
            <p:cNvPr id="10" name="Freeform 10"/>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txBody>
            <a:bodyPr/>
            <a:lstStyle/>
            <a:p>
              <a:endParaRPr lang="tr-TR"/>
            </a:p>
          </p:txBody>
        </p:sp>
        <p:sp>
          <p:nvSpPr>
            <p:cNvPr id="11" name="TextBox 11"/>
            <p:cNvSpPr txBox="1"/>
            <p:nvPr/>
          </p:nvSpPr>
          <p:spPr>
            <a:xfrm>
              <a:off x="-284560" y="-29992"/>
              <a:ext cx="9387483" cy="1201937"/>
            </a:xfrm>
            <a:prstGeom prst="rect">
              <a:avLst/>
            </a:prstGeom>
          </p:spPr>
          <p:txBody>
            <a:bodyPr lIns="0" tIns="0" rIns="0" bIns="0" rtlCol="0" anchor="t"/>
            <a:lstStyle/>
            <a:p>
              <a:pPr algn="ctr">
                <a:lnSpc>
                  <a:spcPts val="6875"/>
                </a:lnSpc>
              </a:pPr>
              <a:r>
                <a:rPr lang="en-US" sz="5500" b="1" dirty="0">
                  <a:solidFill>
                    <a:srgbClr val="FFFFFF"/>
                  </a:solidFill>
                  <a:latin typeface="Nunito Bold"/>
                  <a:ea typeface="Nunito Bold"/>
                  <a:cs typeface="Nunito Bold"/>
                  <a:sym typeface="Nunito Bold"/>
                </a:rPr>
                <a:t>    TEŞEKKÜRLER</a:t>
              </a:r>
            </a:p>
          </p:txBody>
        </p:sp>
      </p:grpSp>
      <p:sp>
        <p:nvSpPr>
          <p:cNvPr id="12" name="TextBox 12"/>
          <p:cNvSpPr txBox="1"/>
          <p:nvPr/>
        </p:nvSpPr>
        <p:spPr>
          <a:xfrm>
            <a:off x="16515159" y="590549"/>
            <a:ext cx="858441"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17/17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7620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grpSp>
        <p:nvGrpSpPr>
          <p:cNvPr id="6" name="Group 6"/>
          <p:cNvGrpSpPr/>
          <p:nvPr/>
        </p:nvGrpSpPr>
        <p:grpSpPr>
          <a:xfrm>
            <a:off x="1047155" y="1539479"/>
            <a:ext cx="7040612" cy="880021"/>
            <a:chOff x="0" y="0"/>
            <a:chExt cx="9387483" cy="1173362"/>
          </a:xfrm>
        </p:grpSpPr>
        <p:sp>
          <p:nvSpPr>
            <p:cNvPr id="7" name="Freeform 7"/>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txBody>
            <a:bodyPr/>
            <a:lstStyle/>
            <a:p>
              <a:endParaRPr lang="tr-TR"/>
            </a:p>
          </p:txBody>
        </p:sp>
        <p:sp>
          <p:nvSpPr>
            <p:cNvPr id="8" name="TextBox 8"/>
            <p:cNvSpPr txBox="1"/>
            <p:nvPr/>
          </p:nvSpPr>
          <p:spPr>
            <a:xfrm>
              <a:off x="0" y="-28575"/>
              <a:ext cx="9387483" cy="1201937"/>
            </a:xfrm>
            <a:prstGeom prst="rect">
              <a:avLst/>
            </a:prstGeom>
          </p:spPr>
          <p:txBody>
            <a:bodyPr lIns="0" tIns="0" rIns="0" bIns="0" rtlCol="0" anchor="t"/>
            <a:lstStyle/>
            <a:p>
              <a:pPr algn="l">
                <a:lnSpc>
                  <a:spcPts val="6875"/>
                </a:lnSpc>
              </a:pPr>
              <a:r>
                <a:rPr lang="en-US" sz="5500" b="1">
                  <a:solidFill>
                    <a:srgbClr val="FFFFFF"/>
                  </a:solidFill>
                  <a:latin typeface="Nunito Bold"/>
                  <a:ea typeface="Nunito Bold"/>
                  <a:cs typeface="Nunito Bold"/>
                  <a:sym typeface="Nunito Bold"/>
                </a:rPr>
                <a:t>İÇİNDEKİLER</a:t>
              </a:r>
            </a:p>
          </p:txBody>
        </p:sp>
      </p:grpSp>
      <p:grpSp>
        <p:nvGrpSpPr>
          <p:cNvPr id="9" name="Group 9"/>
          <p:cNvGrpSpPr/>
          <p:nvPr/>
        </p:nvGrpSpPr>
        <p:grpSpPr>
          <a:xfrm>
            <a:off x="1047155" y="3017936"/>
            <a:ext cx="16193690" cy="478780"/>
            <a:chOff x="0" y="0"/>
            <a:chExt cx="21591587" cy="638373"/>
          </a:xfrm>
        </p:grpSpPr>
        <p:sp>
          <p:nvSpPr>
            <p:cNvPr id="10" name="Freeform 10"/>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11" name="TextBox 11"/>
            <p:cNvSpPr txBox="1"/>
            <p:nvPr/>
          </p:nvSpPr>
          <p:spPr>
            <a:xfrm>
              <a:off x="0" y="-95250"/>
              <a:ext cx="2159158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Metaverse'e Giriş</a:t>
              </a:r>
            </a:p>
          </p:txBody>
        </p:sp>
      </p:grpSp>
      <p:grpSp>
        <p:nvGrpSpPr>
          <p:cNvPr id="12" name="Group 12"/>
          <p:cNvGrpSpPr/>
          <p:nvPr/>
        </p:nvGrpSpPr>
        <p:grpSpPr>
          <a:xfrm>
            <a:off x="1047155" y="3601342"/>
            <a:ext cx="16193690" cy="478780"/>
            <a:chOff x="0" y="0"/>
            <a:chExt cx="21591587" cy="638373"/>
          </a:xfrm>
        </p:grpSpPr>
        <p:sp>
          <p:nvSpPr>
            <p:cNvPr id="13" name="Freeform 13"/>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14" name="TextBox 14"/>
            <p:cNvSpPr txBox="1"/>
            <p:nvPr/>
          </p:nvSpPr>
          <p:spPr>
            <a:xfrm>
              <a:off x="0" y="-95250"/>
              <a:ext cx="2159158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Metaverse'ün Altyapısı ve Evrimi</a:t>
              </a:r>
            </a:p>
          </p:txBody>
        </p:sp>
      </p:grpSp>
      <p:grpSp>
        <p:nvGrpSpPr>
          <p:cNvPr id="15" name="Group 15"/>
          <p:cNvGrpSpPr/>
          <p:nvPr/>
        </p:nvGrpSpPr>
        <p:grpSpPr>
          <a:xfrm>
            <a:off x="1047155" y="4184749"/>
            <a:ext cx="16193690" cy="478780"/>
            <a:chOff x="0" y="0"/>
            <a:chExt cx="21591587" cy="638373"/>
          </a:xfrm>
        </p:grpSpPr>
        <p:sp>
          <p:nvSpPr>
            <p:cNvPr id="16" name="Freeform 16"/>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17" name="TextBox 17"/>
            <p:cNvSpPr txBox="1"/>
            <p:nvPr/>
          </p:nvSpPr>
          <p:spPr>
            <a:xfrm>
              <a:off x="0" y="-95250"/>
              <a:ext cx="2159158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Sanal Gözlükler</a:t>
              </a:r>
            </a:p>
          </p:txBody>
        </p:sp>
      </p:grpSp>
      <p:grpSp>
        <p:nvGrpSpPr>
          <p:cNvPr id="18" name="Group 18"/>
          <p:cNvGrpSpPr/>
          <p:nvPr/>
        </p:nvGrpSpPr>
        <p:grpSpPr>
          <a:xfrm>
            <a:off x="1047155" y="4768155"/>
            <a:ext cx="16193690" cy="478780"/>
            <a:chOff x="0" y="0"/>
            <a:chExt cx="21591587" cy="638373"/>
          </a:xfrm>
        </p:grpSpPr>
        <p:sp>
          <p:nvSpPr>
            <p:cNvPr id="19" name="Freeform 19"/>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20" name="TextBox 20"/>
            <p:cNvSpPr txBox="1"/>
            <p:nvPr/>
          </p:nvSpPr>
          <p:spPr>
            <a:xfrm>
              <a:off x="0" y="-95250"/>
              <a:ext cx="2159158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Sanal Gözlükler ve Metaverse Deneyimi</a:t>
              </a:r>
            </a:p>
          </p:txBody>
        </p:sp>
      </p:grpSp>
      <p:grpSp>
        <p:nvGrpSpPr>
          <p:cNvPr id="21" name="Group 21"/>
          <p:cNvGrpSpPr/>
          <p:nvPr/>
        </p:nvGrpSpPr>
        <p:grpSpPr>
          <a:xfrm>
            <a:off x="1047155" y="5351561"/>
            <a:ext cx="16193690" cy="478780"/>
            <a:chOff x="0" y="0"/>
            <a:chExt cx="21591587" cy="638373"/>
          </a:xfrm>
        </p:grpSpPr>
        <p:sp>
          <p:nvSpPr>
            <p:cNvPr id="22" name="Freeform 22"/>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23" name="TextBox 23"/>
            <p:cNvSpPr txBox="1"/>
            <p:nvPr/>
          </p:nvSpPr>
          <p:spPr>
            <a:xfrm>
              <a:off x="0" y="-95250"/>
              <a:ext cx="2159158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Metaverse'de Oyun Deneyimi</a:t>
              </a:r>
            </a:p>
          </p:txBody>
        </p:sp>
      </p:grpSp>
      <p:grpSp>
        <p:nvGrpSpPr>
          <p:cNvPr id="24" name="Group 24"/>
          <p:cNvGrpSpPr/>
          <p:nvPr/>
        </p:nvGrpSpPr>
        <p:grpSpPr>
          <a:xfrm>
            <a:off x="1047155" y="5934968"/>
            <a:ext cx="16193690" cy="478780"/>
            <a:chOff x="0" y="0"/>
            <a:chExt cx="21591587" cy="638373"/>
          </a:xfrm>
        </p:grpSpPr>
        <p:sp>
          <p:nvSpPr>
            <p:cNvPr id="25" name="Freeform 25"/>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26" name="TextBox 26"/>
            <p:cNvSpPr txBox="1"/>
            <p:nvPr/>
          </p:nvSpPr>
          <p:spPr>
            <a:xfrm>
              <a:off x="0" y="-95250"/>
              <a:ext cx="2159158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Metaverse'de İş ve Eğitim</a:t>
              </a:r>
            </a:p>
          </p:txBody>
        </p:sp>
      </p:grpSp>
      <p:grpSp>
        <p:nvGrpSpPr>
          <p:cNvPr id="27" name="Group 27"/>
          <p:cNvGrpSpPr/>
          <p:nvPr/>
        </p:nvGrpSpPr>
        <p:grpSpPr>
          <a:xfrm>
            <a:off x="1047155" y="6518374"/>
            <a:ext cx="16193690" cy="478780"/>
            <a:chOff x="0" y="0"/>
            <a:chExt cx="21591587" cy="638373"/>
          </a:xfrm>
        </p:grpSpPr>
        <p:sp>
          <p:nvSpPr>
            <p:cNvPr id="28" name="Freeform 28"/>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29" name="TextBox 29"/>
            <p:cNvSpPr txBox="1"/>
            <p:nvPr/>
          </p:nvSpPr>
          <p:spPr>
            <a:xfrm>
              <a:off x="0" y="-95250"/>
              <a:ext cx="2159158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Metaverse'de Sosyalleşme ve Etkileşim</a:t>
              </a:r>
            </a:p>
          </p:txBody>
        </p:sp>
      </p:grpSp>
      <p:grpSp>
        <p:nvGrpSpPr>
          <p:cNvPr id="30" name="Group 30"/>
          <p:cNvGrpSpPr/>
          <p:nvPr/>
        </p:nvGrpSpPr>
        <p:grpSpPr>
          <a:xfrm>
            <a:off x="1047155" y="7101780"/>
            <a:ext cx="16193690" cy="478780"/>
            <a:chOff x="0" y="0"/>
            <a:chExt cx="21591587" cy="638373"/>
          </a:xfrm>
        </p:grpSpPr>
        <p:sp>
          <p:nvSpPr>
            <p:cNvPr id="31" name="Freeform 31"/>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32" name="TextBox 32"/>
            <p:cNvSpPr txBox="1"/>
            <p:nvPr/>
          </p:nvSpPr>
          <p:spPr>
            <a:xfrm>
              <a:off x="0" y="-95250"/>
              <a:ext cx="2159158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Metaverse'ün Zorlukları ve Riskleri</a:t>
              </a:r>
            </a:p>
          </p:txBody>
        </p:sp>
      </p:grpSp>
      <p:grpSp>
        <p:nvGrpSpPr>
          <p:cNvPr id="33" name="Group 33"/>
          <p:cNvGrpSpPr/>
          <p:nvPr/>
        </p:nvGrpSpPr>
        <p:grpSpPr>
          <a:xfrm>
            <a:off x="1047155" y="7685186"/>
            <a:ext cx="16193690" cy="478780"/>
            <a:chOff x="0" y="0"/>
            <a:chExt cx="21591587" cy="638373"/>
          </a:xfrm>
        </p:grpSpPr>
        <p:sp>
          <p:nvSpPr>
            <p:cNvPr id="34" name="Freeform 34"/>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35" name="TextBox 35"/>
            <p:cNvSpPr txBox="1"/>
            <p:nvPr/>
          </p:nvSpPr>
          <p:spPr>
            <a:xfrm>
              <a:off x="0" y="-95250"/>
              <a:ext cx="2159158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Metaverse'ün Geleceği</a:t>
              </a:r>
            </a:p>
          </p:txBody>
        </p:sp>
      </p:grpSp>
      <p:grpSp>
        <p:nvGrpSpPr>
          <p:cNvPr id="36" name="Group 36"/>
          <p:cNvGrpSpPr/>
          <p:nvPr/>
        </p:nvGrpSpPr>
        <p:grpSpPr>
          <a:xfrm>
            <a:off x="1047155" y="8268592"/>
            <a:ext cx="16193690" cy="478780"/>
            <a:chOff x="0" y="0"/>
            <a:chExt cx="21591587" cy="638373"/>
          </a:xfrm>
        </p:grpSpPr>
        <p:sp>
          <p:nvSpPr>
            <p:cNvPr id="37" name="Freeform 37"/>
            <p:cNvSpPr/>
            <p:nvPr/>
          </p:nvSpPr>
          <p:spPr>
            <a:xfrm>
              <a:off x="0" y="0"/>
              <a:ext cx="21591588" cy="638373"/>
            </a:xfrm>
            <a:custGeom>
              <a:avLst/>
              <a:gdLst/>
              <a:ahLst/>
              <a:cxnLst/>
              <a:rect l="l" t="t" r="r" b="b"/>
              <a:pathLst>
                <a:path w="21591588" h="638373">
                  <a:moveTo>
                    <a:pt x="0" y="0"/>
                  </a:moveTo>
                  <a:lnTo>
                    <a:pt x="21591588" y="0"/>
                  </a:lnTo>
                  <a:lnTo>
                    <a:pt x="21591588" y="638373"/>
                  </a:lnTo>
                  <a:lnTo>
                    <a:pt x="0" y="638373"/>
                  </a:lnTo>
                  <a:close/>
                </a:path>
              </a:pathLst>
            </a:custGeom>
            <a:solidFill>
              <a:srgbClr val="000000">
                <a:alpha val="0"/>
              </a:srgbClr>
            </a:solidFill>
          </p:spPr>
          <p:txBody>
            <a:bodyPr/>
            <a:lstStyle/>
            <a:p>
              <a:endParaRPr lang="tr-TR"/>
            </a:p>
          </p:txBody>
        </p:sp>
        <p:sp>
          <p:nvSpPr>
            <p:cNvPr id="38" name="TextBox 38"/>
            <p:cNvSpPr txBox="1"/>
            <p:nvPr/>
          </p:nvSpPr>
          <p:spPr>
            <a:xfrm>
              <a:off x="0" y="-95250"/>
              <a:ext cx="2159158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Sonuç</a:t>
              </a:r>
            </a:p>
          </p:txBody>
        </p:sp>
      </p:grpSp>
      <p:grpSp>
        <p:nvGrpSpPr>
          <p:cNvPr id="39" name="Group 39"/>
          <p:cNvGrpSpPr/>
          <p:nvPr/>
        </p:nvGrpSpPr>
        <p:grpSpPr>
          <a:xfrm>
            <a:off x="15937786" y="9542124"/>
            <a:ext cx="2350214" cy="744876"/>
            <a:chOff x="0" y="0"/>
            <a:chExt cx="3133618" cy="993168"/>
          </a:xfrm>
        </p:grpSpPr>
        <p:sp>
          <p:nvSpPr>
            <p:cNvPr id="40" name="Freeform 40"/>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grpSp>
        <p:nvGrpSpPr>
          <p:cNvPr id="41" name="Group 41"/>
          <p:cNvGrpSpPr/>
          <p:nvPr/>
        </p:nvGrpSpPr>
        <p:grpSpPr>
          <a:xfrm>
            <a:off x="15796516" y="9542124"/>
            <a:ext cx="2350214" cy="744876"/>
            <a:chOff x="0" y="0"/>
            <a:chExt cx="3133618" cy="993168"/>
          </a:xfrm>
        </p:grpSpPr>
        <p:sp>
          <p:nvSpPr>
            <p:cNvPr id="42" name="Freeform 42"/>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43" name="TextBox 43"/>
          <p:cNvSpPr txBox="1"/>
          <p:nvPr/>
        </p:nvSpPr>
        <p:spPr>
          <a:xfrm>
            <a:off x="16656694" y="617636"/>
            <a:ext cx="716905"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2/17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txBody>
          <a:bodyPr/>
          <a:lstStyle/>
          <a:p>
            <a:endParaRPr lang="tr-TR"/>
          </a:p>
        </p:txBody>
      </p:sp>
      <p:grpSp>
        <p:nvGrpSpPr>
          <p:cNvPr id="7" name="Group 7"/>
          <p:cNvGrpSpPr/>
          <p:nvPr/>
        </p:nvGrpSpPr>
        <p:grpSpPr>
          <a:xfrm>
            <a:off x="7905155" y="2945606"/>
            <a:ext cx="7040612" cy="880021"/>
            <a:chOff x="0" y="0"/>
            <a:chExt cx="9387483" cy="1173362"/>
          </a:xfrm>
        </p:grpSpPr>
        <p:sp>
          <p:nvSpPr>
            <p:cNvPr id="8" name="Freeform 8"/>
            <p:cNvSpPr/>
            <p:nvPr/>
          </p:nvSpPr>
          <p:spPr>
            <a:xfrm>
              <a:off x="0" y="0"/>
              <a:ext cx="9387484" cy="1173362"/>
            </a:xfrm>
            <a:custGeom>
              <a:avLst/>
              <a:gdLst/>
              <a:ahLst/>
              <a:cxnLst/>
              <a:rect l="l" t="t" r="r" b="b"/>
              <a:pathLst>
                <a:path w="9387484" h="1173362">
                  <a:moveTo>
                    <a:pt x="0" y="0"/>
                  </a:moveTo>
                  <a:lnTo>
                    <a:pt x="9387484" y="0"/>
                  </a:lnTo>
                  <a:lnTo>
                    <a:pt x="9387484" y="1173362"/>
                  </a:lnTo>
                  <a:lnTo>
                    <a:pt x="0" y="1173362"/>
                  </a:lnTo>
                  <a:close/>
                </a:path>
              </a:pathLst>
            </a:custGeom>
            <a:solidFill>
              <a:srgbClr val="000000">
                <a:alpha val="0"/>
              </a:srgbClr>
            </a:solidFill>
          </p:spPr>
          <p:txBody>
            <a:bodyPr/>
            <a:lstStyle/>
            <a:p>
              <a:endParaRPr lang="tr-TR"/>
            </a:p>
          </p:txBody>
        </p:sp>
        <p:sp>
          <p:nvSpPr>
            <p:cNvPr id="9" name="TextBox 9"/>
            <p:cNvSpPr txBox="1"/>
            <p:nvPr/>
          </p:nvSpPr>
          <p:spPr>
            <a:xfrm>
              <a:off x="0" y="-28575"/>
              <a:ext cx="9387483" cy="1201937"/>
            </a:xfrm>
            <a:prstGeom prst="rect">
              <a:avLst/>
            </a:prstGeom>
          </p:spPr>
          <p:txBody>
            <a:bodyPr lIns="0" tIns="0" rIns="0" bIns="0" rtlCol="0" anchor="t"/>
            <a:lstStyle/>
            <a:p>
              <a:pPr algn="l">
                <a:lnSpc>
                  <a:spcPts val="6875"/>
                </a:lnSpc>
              </a:pPr>
              <a:r>
                <a:rPr lang="en-US" sz="5500" b="1">
                  <a:solidFill>
                    <a:srgbClr val="FFFFFF"/>
                  </a:solidFill>
                  <a:latin typeface="Nunito Bold"/>
                  <a:ea typeface="Nunito Bold"/>
                  <a:cs typeface="Nunito Bold"/>
                  <a:sym typeface="Nunito Bold"/>
                </a:rPr>
                <a:t>Metaverse'e Giriş</a:t>
              </a:r>
            </a:p>
          </p:txBody>
        </p:sp>
      </p:grpSp>
      <p:grpSp>
        <p:nvGrpSpPr>
          <p:cNvPr id="10" name="Group 10"/>
          <p:cNvGrpSpPr/>
          <p:nvPr/>
        </p:nvGrpSpPr>
        <p:grpSpPr>
          <a:xfrm>
            <a:off x="7905155" y="4274344"/>
            <a:ext cx="9335691" cy="1436340"/>
            <a:chOff x="0" y="0"/>
            <a:chExt cx="12447588" cy="1915120"/>
          </a:xfrm>
        </p:grpSpPr>
        <p:sp>
          <p:nvSpPr>
            <p:cNvPr id="11" name="Freeform 11"/>
            <p:cNvSpPr/>
            <p:nvPr/>
          </p:nvSpPr>
          <p:spPr>
            <a:xfrm>
              <a:off x="0" y="0"/>
              <a:ext cx="12447588" cy="1915120"/>
            </a:xfrm>
            <a:custGeom>
              <a:avLst/>
              <a:gdLst/>
              <a:ahLst/>
              <a:cxnLst/>
              <a:rect l="l" t="t" r="r" b="b"/>
              <a:pathLst>
                <a:path w="12447588" h="1915120">
                  <a:moveTo>
                    <a:pt x="0" y="0"/>
                  </a:moveTo>
                  <a:lnTo>
                    <a:pt x="12447588" y="0"/>
                  </a:lnTo>
                  <a:lnTo>
                    <a:pt x="12447588" y="1915120"/>
                  </a:lnTo>
                  <a:lnTo>
                    <a:pt x="0" y="1915120"/>
                  </a:lnTo>
                  <a:close/>
                </a:path>
              </a:pathLst>
            </a:custGeom>
            <a:solidFill>
              <a:srgbClr val="000000">
                <a:alpha val="0"/>
              </a:srgbClr>
            </a:solidFill>
          </p:spPr>
          <p:txBody>
            <a:bodyPr/>
            <a:lstStyle/>
            <a:p>
              <a:endParaRPr lang="tr-TR"/>
            </a:p>
          </p:txBody>
        </p:sp>
        <p:sp>
          <p:nvSpPr>
            <p:cNvPr id="12" name="TextBox 12"/>
            <p:cNvSpPr txBox="1"/>
            <p:nvPr/>
          </p:nvSpPr>
          <p:spPr>
            <a:xfrm>
              <a:off x="0" y="-95250"/>
              <a:ext cx="12447588" cy="2010370"/>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Metaverse, insanların sanal avatarlarla etkileşime geçebildiği, oyun oynayabildiği, çalışabildiği ve sosyalleşebildiği 3 boyutlu dijital evrenlerin birleşimidir.</a:t>
              </a:r>
            </a:p>
          </p:txBody>
        </p:sp>
      </p:grpSp>
      <p:grpSp>
        <p:nvGrpSpPr>
          <p:cNvPr id="13" name="Group 13"/>
          <p:cNvGrpSpPr/>
          <p:nvPr/>
        </p:nvGrpSpPr>
        <p:grpSpPr>
          <a:xfrm>
            <a:off x="7905155" y="6047185"/>
            <a:ext cx="9335691" cy="478780"/>
            <a:chOff x="0" y="0"/>
            <a:chExt cx="12447588" cy="638373"/>
          </a:xfrm>
        </p:grpSpPr>
        <p:sp>
          <p:nvSpPr>
            <p:cNvPr id="14" name="Freeform 14"/>
            <p:cNvSpPr/>
            <p:nvPr/>
          </p:nvSpPr>
          <p:spPr>
            <a:xfrm>
              <a:off x="0" y="0"/>
              <a:ext cx="12447588" cy="638373"/>
            </a:xfrm>
            <a:custGeom>
              <a:avLst/>
              <a:gdLst/>
              <a:ahLst/>
              <a:cxnLst/>
              <a:rect l="l" t="t" r="r" b="b"/>
              <a:pathLst>
                <a:path w="12447588" h="638373">
                  <a:moveTo>
                    <a:pt x="0" y="0"/>
                  </a:moveTo>
                  <a:lnTo>
                    <a:pt x="12447588" y="0"/>
                  </a:lnTo>
                  <a:lnTo>
                    <a:pt x="12447588" y="638373"/>
                  </a:lnTo>
                  <a:lnTo>
                    <a:pt x="0" y="638373"/>
                  </a:lnTo>
                  <a:close/>
                </a:path>
              </a:pathLst>
            </a:custGeom>
            <a:solidFill>
              <a:srgbClr val="000000">
                <a:alpha val="0"/>
              </a:srgbClr>
            </a:solidFill>
          </p:spPr>
          <p:txBody>
            <a:bodyPr/>
            <a:lstStyle/>
            <a:p>
              <a:endParaRPr lang="tr-TR"/>
            </a:p>
          </p:txBody>
        </p:sp>
        <p:sp>
          <p:nvSpPr>
            <p:cNvPr id="15" name="TextBox 15"/>
            <p:cNvSpPr txBox="1"/>
            <p:nvPr/>
          </p:nvSpPr>
          <p:spPr>
            <a:xfrm>
              <a:off x="0" y="-95250"/>
              <a:ext cx="12447588" cy="733623"/>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Decentraland, Sandbox ve Horizon Worlds popüler örneklerdir.</a:t>
              </a:r>
            </a:p>
          </p:txBody>
        </p:sp>
      </p:grpSp>
      <p:grpSp>
        <p:nvGrpSpPr>
          <p:cNvPr id="16" name="Group 16"/>
          <p:cNvGrpSpPr/>
          <p:nvPr/>
        </p:nvGrpSpPr>
        <p:grpSpPr>
          <a:xfrm>
            <a:off x="7905155" y="6862465"/>
            <a:ext cx="9335691" cy="478780"/>
            <a:chOff x="0" y="0"/>
            <a:chExt cx="12447588" cy="638373"/>
          </a:xfrm>
        </p:grpSpPr>
        <p:sp>
          <p:nvSpPr>
            <p:cNvPr id="17" name="Freeform 17"/>
            <p:cNvSpPr/>
            <p:nvPr/>
          </p:nvSpPr>
          <p:spPr>
            <a:xfrm>
              <a:off x="0" y="0"/>
              <a:ext cx="12447588" cy="638373"/>
            </a:xfrm>
            <a:custGeom>
              <a:avLst/>
              <a:gdLst/>
              <a:ahLst/>
              <a:cxnLst/>
              <a:rect l="l" t="t" r="r" b="b"/>
              <a:pathLst>
                <a:path w="12447588" h="638373">
                  <a:moveTo>
                    <a:pt x="0" y="0"/>
                  </a:moveTo>
                  <a:lnTo>
                    <a:pt x="12447588" y="0"/>
                  </a:lnTo>
                  <a:lnTo>
                    <a:pt x="12447588" y="638373"/>
                  </a:lnTo>
                  <a:lnTo>
                    <a:pt x="0" y="638373"/>
                  </a:lnTo>
                  <a:close/>
                </a:path>
              </a:pathLst>
            </a:custGeom>
            <a:solidFill>
              <a:srgbClr val="000000">
                <a:alpha val="0"/>
              </a:srgbClr>
            </a:solidFill>
          </p:spPr>
          <p:txBody>
            <a:bodyPr/>
            <a:lstStyle/>
            <a:p>
              <a:endParaRPr lang="tr-TR"/>
            </a:p>
          </p:txBody>
        </p:sp>
        <p:sp>
          <p:nvSpPr>
            <p:cNvPr id="18" name="TextBox 18"/>
            <p:cNvSpPr txBox="1"/>
            <p:nvPr/>
          </p:nvSpPr>
          <p:spPr>
            <a:xfrm>
              <a:off x="0" y="-95250"/>
              <a:ext cx="12447588" cy="733623"/>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2024'te $800 milyar, 2030'da $5 trilyon piyasa bekleniyor.</a:t>
              </a:r>
            </a:p>
          </p:txBody>
        </p:sp>
      </p:grpSp>
      <p:grpSp>
        <p:nvGrpSpPr>
          <p:cNvPr id="19" name="Group 19"/>
          <p:cNvGrpSpPr/>
          <p:nvPr/>
        </p:nvGrpSpPr>
        <p:grpSpPr>
          <a:xfrm>
            <a:off x="15796516" y="9542124"/>
            <a:ext cx="2350214" cy="744876"/>
            <a:chOff x="0" y="0"/>
            <a:chExt cx="3133618" cy="993168"/>
          </a:xfrm>
        </p:grpSpPr>
        <p:sp>
          <p:nvSpPr>
            <p:cNvPr id="20" name="Freeform 20"/>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grpSp>
        <p:nvGrpSpPr>
          <p:cNvPr id="21" name="Group 21"/>
          <p:cNvGrpSpPr/>
          <p:nvPr/>
        </p:nvGrpSpPr>
        <p:grpSpPr>
          <a:xfrm>
            <a:off x="15937786" y="9542122"/>
            <a:ext cx="2350214" cy="744876"/>
            <a:chOff x="0" y="0"/>
            <a:chExt cx="3133618" cy="993168"/>
          </a:xfrm>
        </p:grpSpPr>
        <p:sp>
          <p:nvSpPr>
            <p:cNvPr id="22" name="Freeform 22"/>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23" name="TextBox 23"/>
          <p:cNvSpPr txBox="1"/>
          <p:nvPr/>
        </p:nvSpPr>
        <p:spPr>
          <a:xfrm>
            <a:off x="16656696" y="590549"/>
            <a:ext cx="716904"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3/17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304800" y="-8551"/>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grpSp>
        <p:nvGrpSpPr>
          <p:cNvPr id="6" name="Group 6"/>
          <p:cNvGrpSpPr/>
          <p:nvPr/>
        </p:nvGrpSpPr>
        <p:grpSpPr>
          <a:xfrm>
            <a:off x="834032" y="655588"/>
            <a:ext cx="8458349" cy="700980"/>
            <a:chOff x="0" y="0"/>
            <a:chExt cx="11277798" cy="934640"/>
          </a:xfrm>
        </p:grpSpPr>
        <p:sp>
          <p:nvSpPr>
            <p:cNvPr id="7" name="Freeform 7"/>
            <p:cNvSpPr/>
            <p:nvPr/>
          </p:nvSpPr>
          <p:spPr>
            <a:xfrm>
              <a:off x="0" y="0"/>
              <a:ext cx="11277798" cy="934640"/>
            </a:xfrm>
            <a:custGeom>
              <a:avLst/>
              <a:gdLst/>
              <a:ahLst/>
              <a:cxnLst/>
              <a:rect l="l" t="t" r="r" b="b"/>
              <a:pathLst>
                <a:path w="11277798" h="934640">
                  <a:moveTo>
                    <a:pt x="0" y="0"/>
                  </a:moveTo>
                  <a:lnTo>
                    <a:pt x="11277798" y="0"/>
                  </a:lnTo>
                  <a:lnTo>
                    <a:pt x="11277798" y="934640"/>
                  </a:lnTo>
                  <a:lnTo>
                    <a:pt x="0" y="934640"/>
                  </a:lnTo>
                  <a:close/>
                </a:path>
              </a:pathLst>
            </a:custGeom>
            <a:solidFill>
              <a:srgbClr val="000000">
                <a:alpha val="0"/>
              </a:srgbClr>
            </a:solidFill>
          </p:spPr>
          <p:txBody>
            <a:bodyPr/>
            <a:lstStyle/>
            <a:p>
              <a:endParaRPr lang="tr-TR"/>
            </a:p>
          </p:txBody>
        </p:sp>
        <p:sp>
          <p:nvSpPr>
            <p:cNvPr id="8" name="TextBox 8"/>
            <p:cNvSpPr txBox="1"/>
            <p:nvPr/>
          </p:nvSpPr>
          <p:spPr>
            <a:xfrm>
              <a:off x="0" y="-28575"/>
              <a:ext cx="11277798" cy="963215"/>
            </a:xfrm>
            <a:prstGeom prst="rect">
              <a:avLst/>
            </a:prstGeom>
          </p:spPr>
          <p:txBody>
            <a:bodyPr lIns="0" tIns="0" rIns="0" bIns="0" rtlCol="0" anchor="t"/>
            <a:lstStyle/>
            <a:p>
              <a:pPr algn="l">
                <a:lnSpc>
                  <a:spcPts val="5500"/>
                </a:lnSpc>
              </a:pPr>
              <a:r>
                <a:rPr lang="en-US" sz="4375" b="1">
                  <a:solidFill>
                    <a:srgbClr val="FFFFFF"/>
                  </a:solidFill>
                  <a:latin typeface="Nunito Bold"/>
                  <a:ea typeface="Nunito Bold"/>
                  <a:cs typeface="Nunito Bold"/>
                  <a:sym typeface="Nunito Bold"/>
                </a:rPr>
                <a:t>Metaverse'ün Altyapısı ve Evrimi</a:t>
              </a:r>
            </a:p>
          </p:txBody>
        </p:sp>
      </p:grpSp>
      <p:sp>
        <p:nvSpPr>
          <p:cNvPr id="9" name="Freeform 9" descr="preencoded.png"/>
          <p:cNvSpPr/>
          <p:nvPr/>
        </p:nvSpPr>
        <p:spPr>
          <a:xfrm>
            <a:off x="834032" y="1833116"/>
            <a:ext cx="1191517" cy="1429791"/>
          </a:xfrm>
          <a:custGeom>
            <a:avLst/>
            <a:gdLst/>
            <a:ahLst/>
            <a:cxnLst/>
            <a:rect l="l" t="t" r="r" b="b"/>
            <a:pathLst>
              <a:path w="1191517" h="1429791">
                <a:moveTo>
                  <a:pt x="0" y="0"/>
                </a:moveTo>
                <a:lnTo>
                  <a:pt x="1191518" y="0"/>
                </a:lnTo>
                <a:lnTo>
                  <a:pt x="1191518" y="1429791"/>
                </a:lnTo>
                <a:lnTo>
                  <a:pt x="0" y="1429791"/>
                </a:lnTo>
                <a:lnTo>
                  <a:pt x="0" y="0"/>
                </a:lnTo>
                <a:close/>
              </a:path>
            </a:pathLst>
          </a:custGeom>
          <a:blipFill>
            <a:blip r:embed="rId6"/>
            <a:stretch>
              <a:fillRect t="-1" b="-1"/>
            </a:stretch>
          </a:blipFill>
        </p:spPr>
        <p:txBody>
          <a:bodyPr/>
          <a:lstStyle/>
          <a:p>
            <a:endParaRPr lang="tr-TR"/>
          </a:p>
        </p:txBody>
      </p:sp>
      <p:grpSp>
        <p:nvGrpSpPr>
          <p:cNvPr id="10" name="Group 10"/>
          <p:cNvGrpSpPr/>
          <p:nvPr/>
        </p:nvGrpSpPr>
        <p:grpSpPr>
          <a:xfrm>
            <a:off x="2382888" y="2071390"/>
            <a:ext cx="2803772" cy="350490"/>
            <a:chOff x="0" y="0"/>
            <a:chExt cx="3738363" cy="467320"/>
          </a:xfrm>
        </p:grpSpPr>
        <p:sp>
          <p:nvSpPr>
            <p:cNvPr id="11" name="Freeform 11"/>
            <p:cNvSpPr/>
            <p:nvPr/>
          </p:nvSpPr>
          <p:spPr>
            <a:xfrm>
              <a:off x="0" y="0"/>
              <a:ext cx="3738363" cy="467320"/>
            </a:xfrm>
            <a:custGeom>
              <a:avLst/>
              <a:gdLst/>
              <a:ahLst/>
              <a:cxnLst/>
              <a:rect l="l" t="t" r="r" b="b"/>
              <a:pathLst>
                <a:path w="3738363" h="467320">
                  <a:moveTo>
                    <a:pt x="0" y="0"/>
                  </a:moveTo>
                  <a:lnTo>
                    <a:pt x="3738363" y="0"/>
                  </a:lnTo>
                  <a:lnTo>
                    <a:pt x="3738363" y="467320"/>
                  </a:lnTo>
                  <a:lnTo>
                    <a:pt x="0" y="467320"/>
                  </a:lnTo>
                  <a:close/>
                </a:path>
              </a:pathLst>
            </a:custGeom>
            <a:solidFill>
              <a:srgbClr val="000000">
                <a:alpha val="0"/>
              </a:srgbClr>
            </a:solidFill>
          </p:spPr>
          <p:txBody>
            <a:bodyPr/>
            <a:lstStyle/>
            <a:p>
              <a:endParaRPr lang="tr-TR"/>
            </a:p>
          </p:txBody>
        </p:sp>
        <p:sp>
          <p:nvSpPr>
            <p:cNvPr id="12" name="TextBox 12"/>
            <p:cNvSpPr txBox="1"/>
            <p:nvPr/>
          </p:nvSpPr>
          <p:spPr>
            <a:xfrm>
              <a:off x="0" y="-9525"/>
              <a:ext cx="3738363" cy="476845"/>
            </a:xfrm>
            <a:prstGeom prst="rect">
              <a:avLst/>
            </a:prstGeom>
          </p:spPr>
          <p:txBody>
            <a:bodyPr lIns="0" tIns="0" rIns="0" bIns="0" rtlCol="0" anchor="t"/>
            <a:lstStyle/>
            <a:p>
              <a:pPr algn="l">
                <a:lnSpc>
                  <a:spcPts val="2750"/>
                </a:lnSpc>
              </a:pPr>
              <a:r>
                <a:rPr lang="en-US" sz="2187" b="1">
                  <a:solidFill>
                    <a:srgbClr val="FFFFFF"/>
                  </a:solidFill>
                  <a:latin typeface="Nunito Bold"/>
                  <a:ea typeface="Nunito Bold"/>
                  <a:cs typeface="Nunito Bold"/>
                  <a:sym typeface="Nunito Bold"/>
                </a:rPr>
                <a:t>Kavramsal Temel</a:t>
              </a:r>
            </a:p>
          </p:txBody>
        </p:sp>
      </p:grpSp>
      <p:grpSp>
        <p:nvGrpSpPr>
          <p:cNvPr id="13" name="Group 13"/>
          <p:cNvGrpSpPr/>
          <p:nvPr/>
        </p:nvGrpSpPr>
        <p:grpSpPr>
          <a:xfrm>
            <a:off x="2382888" y="2564755"/>
            <a:ext cx="15071080" cy="381149"/>
            <a:chOff x="0" y="0"/>
            <a:chExt cx="20094773" cy="508198"/>
          </a:xfrm>
        </p:grpSpPr>
        <p:sp>
          <p:nvSpPr>
            <p:cNvPr id="14" name="Freeform 14"/>
            <p:cNvSpPr/>
            <p:nvPr/>
          </p:nvSpPr>
          <p:spPr>
            <a:xfrm>
              <a:off x="0" y="0"/>
              <a:ext cx="20094773" cy="508198"/>
            </a:xfrm>
            <a:custGeom>
              <a:avLst/>
              <a:gdLst/>
              <a:ahLst/>
              <a:cxnLst/>
              <a:rect l="l" t="t" r="r" b="b"/>
              <a:pathLst>
                <a:path w="20094773" h="508198">
                  <a:moveTo>
                    <a:pt x="0" y="0"/>
                  </a:moveTo>
                  <a:lnTo>
                    <a:pt x="20094773" y="0"/>
                  </a:lnTo>
                  <a:lnTo>
                    <a:pt x="20094773" y="508198"/>
                  </a:lnTo>
                  <a:lnTo>
                    <a:pt x="0" y="508198"/>
                  </a:lnTo>
                  <a:close/>
                </a:path>
              </a:pathLst>
            </a:custGeom>
            <a:solidFill>
              <a:srgbClr val="000000">
                <a:alpha val="0"/>
              </a:srgbClr>
            </a:solidFill>
          </p:spPr>
          <p:txBody>
            <a:bodyPr/>
            <a:lstStyle/>
            <a:p>
              <a:endParaRPr lang="tr-TR"/>
            </a:p>
          </p:txBody>
        </p:sp>
        <p:sp>
          <p:nvSpPr>
            <p:cNvPr id="15" name="TextBox 15"/>
            <p:cNvSpPr txBox="1"/>
            <p:nvPr/>
          </p:nvSpPr>
          <p:spPr>
            <a:xfrm>
              <a:off x="0" y="-66675"/>
              <a:ext cx="20094773" cy="574873"/>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İlk kez 1992’de </a:t>
              </a:r>
              <a:r>
                <a:rPr lang="en-US" sz="1874" i="1">
                  <a:solidFill>
                    <a:srgbClr val="FFFFFF"/>
                  </a:solidFill>
                  <a:latin typeface="PT Sans Italics"/>
                  <a:ea typeface="PT Sans Italics"/>
                  <a:cs typeface="PT Sans Italics"/>
                  <a:sym typeface="PT Sans Italics"/>
                </a:rPr>
                <a:t>Snow Crash</a:t>
              </a:r>
              <a:r>
                <a:rPr lang="en-US" sz="1874">
                  <a:solidFill>
                    <a:srgbClr val="FFFFFF"/>
                  </a:solidFill>
                  <a:latin typeface="PT Sans"/>
                  <a:ea typeface="PT Sans"/>
                  <a:cs typeface="PT Sans"/>
                  <a:sym typeface="PT Sans"/>
                </a:rPr>
                <a:t> romanında geçti</a:t>
              </a:r>
            </a:p>
          </p:txBody>
        </p:sp>
      </p:grpSp>
      <p:sp>
        <p:nvSpPr>
          <p:cNvPr id="16" name="Freeform 16" descr="preencoded.png"/>
          <p:cNvSpPr/>
          <p:nvPr/>
        </p:nvSpPr>
        <p:spPr>
          <a:xfrm>
            <a:off x="834032" y="3262907"/>
            <a:ext cx="1191517" cy="1429791"/>
          </a:xfrm>
          <a:custGeom>
            <a:avLst/>
            <a:gdLst/>
            <a:ahLst/>
            <a:cxnLst/>
            <a:rect l="l" t="t" r="r" b="b"/>
            <a:pathLst>
              <a:path w="1191517" h="1429791">
                <a:moveTo>
                  <a:pt x="0" y="0"/>
                </a:moveTo>
                <a:lnTo>
                  <a:pt x="1191518" y="0"/>
                </a:lnTo>
                <a:lnTo>
                  <a:pt x="1191518" y="1429792"/>
                </a:lnTo>
                <a:lnTo>
                  <a:pt x="0" y="1429792"/>
                </a:lnTo>
                <a:lnTo>
                  <a:pt x="0" y="0"/>
                </a:lnTo>
                <a:close/>
              </a:path>
            </a:pathLst>
          </a:custGeom>
          <a:blipFill>
            <a:blip r:embed="rId7"/>
            <a:stretch>
              <a:fillRect t="-1" b="-1"/>
            </a:stretch>
          </a:blipFill>
        </p:spPr>
        <p:txBody>
          <a:bodyPr/>
          <a:lstStyle/>
          <a:p>
            <a:endParaRPr lang="tr-TR"/>
          </a:p>
        </p:txBody>
      </p:sp>
      <p:grpSp>
        <p:nvGrpSpPr>
          <p:cNvPr id="17" name="Group 17"/>
          <p:cNvGrpSpPr/>
          <p:nvPr/>
        </p:nvGrpSpPr>
        <p:grpSpPr>
          <a:xfrm>
            <a:off x="2382888" y="3501181"/>
            <a:ext cx="3560712" cy="350490"/>
            <a:chOff x="0" y="0"/>
            <a:chExt cx="4383882" cy="467320"/>
          </a:xfrm>
        </p:grpSpPr>
        <p:sp>
          <p:nvSpPr>
            <p:cNvPr id="18" name="Freeform 18"/>
            <p:cNvSpPr/>
            <p:nvPr/>
          </p:nvSpPr>
          <p:spPr>
            <a:xfrm>
              <a:off x="0" y="0"/>
              <a:ext cx="4383882" cy="467320"/>
            </a:xfrm>
            <a:custGeom>
              <a:avLst/>
              <a:gdLst/>
              <a:ahLst/>
              <a:cxnLst/>
              <a:rect l="l" t="t" r="r" b="b"/>
              <a:pathLst>
                <a:path w="4383882" h="467320">
                  <a:moveTo>
                    <a:pt x="0" y="0"/>
                  </a:moveTo>
                  <a:lnTo>
                    <a:pt x="4383882" y="0"/>
                  </a:lnTo>
                  <a:lnTo>
                    <a:pt x="4383882" y="467320"/>
                  </a:lnTo>
                  <a:lnTo>
                    <a:pt x="0" y="467320"/>
                  </a:lnTo>
                  <a:close/>
                </a:path>
              </a:pathLst>
            </a:custGeom>
            <a:solidFill>
              <a:srgbClr val="000000">
                <a:alpha val="0"/>
              </a:srgbClr>
            </a:solidFill>
          </p:spPr>
          <p:txBody>
            <a:bodyPr/>
            <a:lstStyle/>
            <a:p>
              <a:endParaRPr lang="tr-TR"/>
            </a:p>
          </p:txBody>
        </p:sp>
        <p:sp>
          <p:nvSpPr>
            <p:cNvPr id="19" name="TextBox 19"/>
            <p:cNvSpPr txBox="1"/>
            <p:nvPr/>
          </p:nvSpPr>
          <p:spPr>
            <a:xfrm>
              <a:off x="0" y="-9525"/>
              <a:ext cx="4383882" cy="476845"/>
            </a:xfrm>
            <a:prstGeom prst="rect">
              <a:avLst/>
            </a:prstGeom>
          </p:spPr>
          <p:txBody>
            <a:bodyPr lIns="0" tIns="0" rIns="0" bIns="0" rtlCol="0" anchor="t"/>
            <a:lstStyle/>
            <a:p>
              <a:pPr algn="l">
                <a:lnSpc>
                  <a:spcPts val="2750"/>
                </a:lnSpc>
              </a:pPr>
              <a:r>
                <a:rPr lang="en-US" sz="2187" b="1" dirty="0">
                  <a:solidFill>
                    <a:srgbClr val="FFFFFF"/>
                  </a:solidFill>
                  <a:latin typeface="Nunito Bold"/>
                  <a:ea typeface="Nunito Bold"/>
                  <a:cs typeface="Nunito Bold"/>
                  <a:sym typeface="Nunito Bold"/>
                </a:rPr>
                <a:t>Sanal </a:t>
              </a:r>
              <a:r>
                <a:rPr lang="en-US" sz="2187" b="1" dirty="0" err="1">
                  <a:solidFill>
                    <a:srgbClr val="FFFFFF"/>
                  </a:solidFill>
                  <a:latin typeface="Nunito Bold"/>
                  <a:ea typeface="Nunito Bold"/>
                  <a:cs typeface="Nunito Bold"/>
                  <a:sym typeface="Nunito Bold"/>
                </a:rPr>
                <a:t>Dünyaların</a:t>
              </a:r>
              <a:r>
                <a:rPr lang="en-US" sz="2187" b="1" dirty="0">
                  <a:solidFill>
                    <a:srgbClr val="FFFFFF"/>
                  </a:solidFill>
                  <a:latin typeface="Nunito Bold"/>
                  <a:ea typeface="Nunito Bold"/>
                  <a:cs typeface="Nunito Bold"/>
                  <a:sym typeface="Nunito Bold"/>
                </a:rPr>
                <a:t> </a:t>
              </a:r>
              <a:r>
                <a:rPr lang="en-US" sz="2187" b="1" dirty="0" err="1">
                  <a:solidFill>
                    <a:srgbClr val="FFFFFF"/>
                  </a:solidFill>
                  <a:latin typeface="Nunito Bold"/>
                  <a:ea typeface="Nunito Bold"/>
                  <a:cs typeface="Nunito Bold"/>
                  <a:sym typeface="Nunito Bold"/>
                </a:rPr>
                <a:t>Gelişimi</a:t>
              </a:r>
              <a:endParaRPr lang="en-US" sz="2187" b="1" dirty="0">
                <a:solidFill>
                  <a:srgbClr val="FFFFFF"/>
                </a:solidFill>
                <a:latin typeface="Nunito Bold"/>
                <a:ea typeface="Nunito Bold"/>
                <a:cs typeface="Nunito Bold"/>
                <a:sym typeface="Nunito Bold"/>
              </a:endParaRPr>
            </a:p>
          </p:txBody>
        </p:sp>
      </p:grpSp>
      <p:grpSp>
        <p:nvGrpSpPr>
          <p:cNvPr id="20" name="Group 20"/>
          <p:cNvGrpSpPr/>
          <p:nvPr/>
        </p:nvGrpSpPr>
        <p:grpSpPr>
          <a:xfrm>
            <a:off x="2382888" y="3994548"/>
            <a:ext cx="15071080" cy="381149"/>
            <a:chOff x="0" y="0"/>
            <a:chExt cx="20094773" cy="508198"/>
          </a:xfrm>
        </p:grpSpPr>
        <p:sp>
          <p:nvSpPr>
            <p:cNvPr id="21" name="Freeform 21"/>
            <p:cNvSpPr/>
            <p:nvPr/>
          </p:nvSpPr>
          <p:spPr>
            <a:xfrm>
              <a:off x="0" y="0"/>
              <a:ext cx="20094773" cy="508198"/>
            </a:xfrm>
            <a:custGeom>
              <a:avLst/>
              <a:gdLst/>
              <a:ahLst/>
              <a:cxnLst/>
              <a:rect l="l" t="t" r="r" b="b"/>
              <a:pathLst>
                <a:path w="20094773" h="508198">
                  <a:moveTo>
                    <a:pt x="0" y="0"/>
                  </a:moveTo>
                  <a:lnTo>
                    <a:pt x="20094773" y="0"/>
                  </a:lnTo>
                  <a:lnTo>
                    <a:pt x="20094773" y="508198"/>
                  </a:lnTo>
                  <a:lnTo>
                    <a:pt x="0" y="508198"/>
                  </a:lnTo>
                  <a:close/>
                </a:path>
              </a:pathLst>
            </a:custGeom>
            <a:solidFill>
              <a:srgbClr val="000000">
                <a:alpha val="0"/>
              </a:srgbClr>
            </a:solidFill>
          </p:spPr>
          <p:txBody>
            <a:bodyPr/>
            <a:lstStyle/>
            <a:p>
              <a:endParaRPr lang="tr-TR"/>
            </a:p>
          </p:txBody>
        </p:sp>
        <p:sp>
          <p:nvSpPr>
            <p:cNvPr id="22" name="TextBox 22"/>
            <p:cNvSpPr txBox="1"/>
            <p:nvPr/>
          </p:nvSpPr>
          <p:spPr>
            <a:xfrm>
              <a:off x="0" y="-66675"/>
              <a:ext cx="20094773" cy="574873"/>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Oyunlardan sosyal platformlara geçiş, Second Life gibi öncü örnekler</a:t>
              </a:r>
            </a:p>
          </p:txBody>
        </p:sp>
      </p:grpSp>
      <p:sp>
        <p:nvSpPr>
          <p:cNvPr id="23" name="Freeform 23" descr="preencoded.png"/>
          <p:cNvSpPr/>
          <p:nvPr/>
        </p:nvSpPr>
        <p:spPr>
          <a:xfrm>
            <a:off x="834032" y="4692700"/>
            <a:ext cx="1191517" cy="1429791"/>
          </a:xfrm>
          <a:custGeom>
            <a:avLst/>
            <a:gdLst/>
            <a:ahLst/>
            <a:cxnLst/>
            <a:rect l="l" t="t" r="r" b="b"/>
            <a:pathLst>
              <a:path w="1191517" h="1429791">
                <a:moveTo>
                  <a:pt x="0" y="0"/>
                </a:moveTo>
                <a:lnTo>
                  <a:pt x="1191518" y="0"/>
                </a:lnTo>
                <a:lnTo>
                  <a:pt x="1191518" y="1429791"/>
                </a:lnTo>
                <a:lnTo>
                  <a:pt x="0" y="1429791"/>
                </a:lnTo>
                <a:lnTo>
                  <a:pt x="0" y="0"/>
                </a:lnTo>
                <a:close/>
              </a:path>
            </a:pathLst>
          </a:custGeom>
          <a:blipFill>
            <a:blip r:embed="rId8"/>
            <a:stretch>
              <a:fillRect t="-1" b="-1"/>
            </a:stretch>
          </a:blipFill>
        </p:spPr>
        <p:txBody>
          <a:bodyPr/>
          <a:lstStyle/>
          <a:p>
            <a:endParaRPr lang="tr-TR"/>
          </a:p>
        </p:txBody>
      </p:sp>
      <p:grpSp>
        <p:nvGrpSpPr>
          <p:cNvPr id="24" name="Group 24"/>
          <p:cNvGrpSpPr/>
          <p:nvPr/>
        </p:nvGrpSpPr>
        <p:grpSpPr>
          <a:xfrm>
            <a:off x="2382888" y="4930974"/>
            <a:ext cx="3120926" cy="350490"/>
            <a:chOff x="0" y="0"/>
            <a:chExt cx="3738363" cy="467320"/>
          </a:xfrm>
        </p:grpSpPr>
        <p:sp>
          <p:nvSpPr>
            <p:cNvPr id="25" name="Freeform 25"/>
            <p:cNvSpPr/>
            <p:nvPr/>
          </p:nvSpPr>
          <p:spPr>
            <a:xfrm>
              <a:off x="0" y="0"/>
              <a:ext cx="3738363" cy="467320"/>
            </a:xfrm>
            <a:custGeom>
              <a:avLst/>
              <a:gdLst/>
              <a:ahLst/>
              <a:cxnLst/>
              <a:rect l="l" t="t" r="r" b="b"/>
              <a:pathLst>
                <a:path w="3738363" h="467320">
                  <a:moveTo>
                    <a:pt x="0" y="0"/>
                  </a:moveTo>
                  <a:lnTo>
                    <a:pt x="3738363" y="0"/>
                  </a:lnTo>
                  <a:lnTo>
                    <a:pt x="3738363" y="467320"/>
                  </a:lnTo>
                  <a:lnTo>
                    <a:pt x="0" y="467320"/>
                  </a:lnTo>
                  <a:close/>
                </a:path>
              </a:pathLst>
            </a:custGeom>
            <a:solidFill>
              <a:srgbClr val="000000">
                <a:alpha val="0"/>
              </a:srgbClr>
            </a:solidFill>
          </p:spPr>
          <p:txBody>
            <a:bodyPr/>
            <a:lstStyle/>
            <a:p>
              <a:endParaRPr lang="tr-TR"/>
            </a:p>
          </p:txBody>
        </p:sp>
        <p:sp>
          <p:nvSpPr>
            <p:cNvPr id="26" name="TextBox 26"/>
            <p:cNvSpPr txBox="1"/>
            <p:nvPr/>
          </p:nvSpPr>
          <p:spPr>
            <a:xfrm>
              <a:off x="0" y="-9525"/>
              <a:ext cx="3738363" cy="476845"/>
            </a:xfrm>
            <a:prstGeom prst="rect">
              <a:avLst/>
            </a:prstGeom>
          </p:spPr>
          <p:txBody>
            <a:bodyPr lIns="0" tIns="0" rIns="0" bIns="0" rtlCol="0" anchor="t"/>
            <a:lstStyle/>
            <a:p>
              <a:pPr algn="l">
                <a:lnSpc>
                  <a:spcPts val="2750"/>
                </a:lnSpc>
              </a:pPr>
              <a:r>
                <a:rPr lang="en-US" sz="2187" b="1" dirty="0">
                  <a:solidFill>
                    <a:srgbClr val="FFFFFF"/>
                  </a:solidFill>
                  <a:latin typeface="Nunito Bold"/>
                  <a:ea typeface="Nunito Bold"/>
                  <a:cs typeface="Nunito Bold"/>
                  <a:sym typeface="Nunito Bold"/>
                </a:rPr>
                <a:t>Blockchain </a:t>
              </a:r>
              <a:r>
                <a:rPr lang="en-US" sz="2187" b="1" dirty="0" err="1">
                  <a:solidFill>
                    <a:srgbClr val="FFFFFF"/>
                  </a:solidFill>
                  <a:latin typeface="Nunito Bold"/>
                  <a:ea typeface="Nunito Bold"/>
                  <a:cs typeface="Nunito Bold"/>
                  <a:sym typeface="Nunito Bold"/>
                </a:rPr>
                <a:t>Teknolojisi</a:t>
              </a:r>
              <a:endParaRPr lang="en-US" sz="2187" b="1" dirty="0">
                <a:solidFill>
                  <a:srgbClr val="FFFFFF"/>
                </a:solidFill>
                <a:latin typeface="Nunito Bold"/>
                <a:ea typeface="Nunito Bold"/>
                <a:cs typeface="Nunito Bold"/>
                <a:sym typeface="Nunito Bold"/>
              </a:endParaRPr>
            </a:p>
          </p:txBody>
        </p:sp>
      </p:grpSp>
      <p:grpSp>
        <p:nvGrpSpPr>
          <p:cNvPr id="27" name="Group 27"/>
          <p:cNvGrpSpPr/>
          <p:nvPr/>
        </p:nvGrpSpPr>
        <p:grpSpPr>
          <a:xfrm>
            <a:off x="2382888" y="5424339"/>
            <a:ext cx="15071080" cy="381149"/>
            <a:chOff x="0" y="0"/>
            <a:chExt cx="20094773" cy="508198"/>
          </a:xfrm>
        </p:grpSpPr>
        <p:sp>
          <p:nvSpPr>
            <p:cNvPr id="28" name="Freeform 28"/>
            <p:cNvSpPr/>
            <p:nvPr/>
          </p:nvSpPr>
          <p:spPr>
            <a:xfrm>
              <a:off x="0" y="0"/>
              <a:ext cx="20094773" cy="508198"/>
            </a:xfrm>
            <a:custGeom>
              <a:avLst/>
              <a:gdLst/>
              <a:ahLst/>
              <a:cxnLst/>
              <a:rect l="l" t="t" r="r" b="b"/>
              <a:pathLst>
                <a:path w="20094773" h="508198">
                  <a:moveTo>
                    <a:pt x="0" y="0"/>
                  </a:moveTo>
                  <a:lnTo>
                    <a:pt x="20094773" y="0"/>
                  </a:lnTo>
                  <a:lnTo>
                    <a:pt x="20094773" y="508198"/>
                  </a:lnTo>
                  <a:lnTo>
                    <a:pt x="0" y="508198"/>
                  </a:lnTo>
                  <a:close/>
                </a:path>
              </a:pathLst>
            </a:custGeom>
            <a:solidFill>
              <a:srgbClr val="000000">
                <a:alpha val="0"/>
              </a:srgbClr>
            </a:solidFill>
          </p:spPr>
          <p:txBody>
            <a:bodyPr/>
            <a:lstStyle/>
            <a:p>
              <a:endParaRPr lang="tr-TR"/>
            </a:p>
          </p:txBody>
        </p:sp>
        <p:sp>
          <p:nvSpPr>
            <p:cNvPr id="29" name="TextBox 29"/>
            <p:cNvSpPr txBox="1"/>
            <p:nvPr/>
          </p:nvSpPr>
          <p:spPr>
            <a:xfrm>
              <a:off x="0" y="-66675"/>
              <a:ext cx="20094773" cy="574873"/>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Veri güvenliği ve dijital sahiplik altyapısı,  merkeziyetsiz yapı ve şeffaf kayıt sistemi</a:t>
              </a:r>
            </a:p>
          </p:txBody>
        </p:sp>
      </p:grpSp>
      <p:sp>
        <p:nvSpPr>
          <p:cNvPr id="30" name="Freeform 30" descr="preencoded.png"/>
          <p:cNvSpPr/>
          <p:nvPr/>
        </p:nvSpPr>
        <p:spPr>
          <a:xfrm>
            <a:off x="834032" y="6122491"/>
            <a:ext cx="1191517" cy="1429791"/>
          </a:xfrm>
          <a:custGeom>
            <a:avLst/>
            <a:gdLst/>
            <a:ahLst/>
            <a:cxnLst/>
            <a:rect l="l" t="t" r="r" b="b"/>
            <a:pathLst>
              <a:path w="1191517" h="1429791">
                <a:moveTo>
                  <a:pt x="0" y="0"/>
                </a:moveTo>
                <a:lnTo>
                  <a:pt x="1191518" y="0"/>
                </a:lnTo>
                <a:lnTo>
                  <a:pt x="1191518" y="1429791"/>
                </a:lnTo>
                <a:lnTo>
                  <a:pt x="0" y="1429791"/>
                </a:lnTo>
                <a:lnTo>
                  <a:pt x="0" y="0"/>
                </a:lnTo>
                <a:close/>
              </a:path>
            </a:pathLst>
          </a:custGeom>
          <a:blipFill>
            <a:blip r:embed="rId9"/>
            <a:stretch>
              <a:fillRect t="-1" b="-1"/>
            </a:stretch>
          </a:blipFill>
        </p:spPr>
        <p:txBody>
          <a:bodyPr/>
          <a:lstStyle/>
          <a:p>
            <a:endParaRPr lang="tr-TR"/>
          </a:p>
        </p:txBody>
      </p:sp>
      <p:grpSp>
        <p:nvGrpSpPr>
          <p:cNvPr id="31" name="Group 31"/>
          <p:cNvGrpSpPr/>
          <p:nvPr/>
        </p:nvGrpSpPr>
        <p:grpSpPr>
          <a:xfrm>
            <a:off x="2382888" y="6353621"/>
            <a:ext cx="6380112" cy="357634"/>
            <a:chOff x="0" y="-9525"/>
            <a:chExt cx="4996723" cy="476845"/>
          </a:xfrm>
        </p:grpSpPr>
        <p:sp>
          <p:nvSpPr>
            <p:cNvPr id="32" name="Freeform 32"/>
            <p:cNvSpPr/>
            <p:nvPr/>
          </p:nvSpPr>
          <p:spPr>
            <a:xfrm>
              <a:off x="0" y="0"/>
              <a:ext cx="4161235" cy="467320"/>
            </a:xfrm>
            <a:custGeom>
              <a:avLst/>
              <a:gdLst/>
              <a:ahLst/>
              <a:cxnLst/>
              <a:rect l="l" t="t" r="r" b="b"/>
              <a:pathLst>
                <a:path w="4161235" h="467320">
                  <a:moveTo>
                    <a:pt x="0" y="0"/>
                  </a:moveTo>
                  <a:lnTo>
                    <a:pt x="4161235" y="0"/>
                  </a:lnTo>
                  <a:lnTo>
                    <a:pt x="4161235" y="467320"/>
                  </a:lnTo>
                  <a:lnTo>
                    <a:pt x="0" y="467320"/>
                  </a:lnTo>
                  <a:close/>
                </a:path>
              </a:pathLst>
            </a:custGeom>
            <a:solidFill>
              <a:srgbClr val="000000">
                <a:alpha val="0"/>
              </a:srgbClr>
            </a:solidFill>
          </p:spPr>
          <p:txBody>
            <a:bodyPr/>
            <a:lstStyle/>
            <a:p>
              <a:endParaRPr lang="tr-TR"/>
            </a:p>
          </p:txBody>
        </p:sp>
        <p:sp>
          <p:nvSpPr>
            <p:cNvPr id="33" name="TextBox 33"/>
            <p:cNvSpPr txBox="1"/>
            <p:nvPr/>
          </p:nvSpPr>
          <p:spPr>
            <a:xfrm>
              <a:off x="0" y="-9525"/>
              <a:ext cx="4996723" cy="476845"/>
            </a:xfrm>
            <a:prstGeom prst="rect">
              <a:avLst/>
            </a:prstGeom>
          </p:spPr>
          <p:txBody>
            <a:bodyPr lIns="0" tIns="0" rIns="0" bIns="0" rtlCol="0" anchor="t"/>
            <a:lstStyle/>
            <a:p>
              <a:pPr algn="l">
                <a:lnSpc>
                  <a:spcPts val="2750"/>
                </a:lnSpc>
              </a:pPr>
              <a:r>
                <a:rPr lang="en-US" sz="2187" b="1" dirty="0" err="1">
                  <a:solidFill>
                    <a:srgbClr val="FFFFFF"/>
                  </a:solidFill>
                  <a:latin typeface="Nunito Bold"/>
                  <a:ea typeface="Nunito Bold"/>
                  <a:cs typeface="Nunito Bold"/>
                  <a:sym typeface="Nunito Bold"/>
                </a:rPr>
                <a:t>NFT’ler</a:t>
              </a:r>
              <a:r>
                <a:rPr lang="en-US" sz="2187" b="1" dirty="0">
                  <a:solidFill>
                    <a:srgbClr val="FFFFFF"/>
                  </a:solidFill>
                  <a:latin typeface="Nunito Bold"/>
                  <a:ea typeface="Nunito Bold"/>
                  <a:cs typeface="Nunito Bold"/>
                  <a:sym typeface="Nunito Bold"/>
                </a:rPr>
                <a:t> </a:t>
              </a:r>
              <a:r>
                <a:rPr lang="tr-TR" sz="2400" b="1" dirty="0">
                  <a:solidFill>
                    <a:srgbClr val="FFFFFF"/>
                  </a:solidFill>
                  <a:latin typeface="Nunito Bold"/>
                  <a:ea typeface="Nunito Bold"/>
                  <a:cs typeface="Nunito Bold"/>
                  <a:sym typeface="Nunito Bold"/>
                </a:rPr>
                <a:t>(</a:t>
              </a:r>
              <a:r>
                <a:rPr lang="tr-TR" sz="2400" dirty="0" err="1">
                  <a:solidFill>
                    <a:schemeClr val="bg1"/>
                  </a:solidFill>
                </a:rPr>
                <a:t>Non-Fungible</a:t>
              </a:r>
              <a:r>
                <a:rPr lang="tr-TR" sz="2400" dirty="0">
                  <a:solidFill>
                    <a:schemeClr val="bg1"/>
                  </a:solidFill>
                </a:rPr>
                <a:t> </a:t>
              </a:r>
              <a:r>
                <a:rPr lang="tr-TR" sz="2400" dirty="0" err="1">
                  <a:solidFill>
                    <a:schemeClr val="bg1"/>
                  </a:solidFill>
                </a:rPr>
                <a:t>Token</a:t>
              </a:r>
              <a:r>
                <a:rPr lang="tr-TR" sz="2400" dirty="0">
                  <a:solidFill>
                    <a:schemeClr val="bg1"/>
                  </a:solidFill>
                </a:rPr>
                <a:t>) </a:t>
              </a:r>
              <a:r>
                <a:rPr lang="en-US" sz="2187" b="1" dirty="0" err="1">
                  <a:solidFill>
                    <a:srgbClr val="FFFFFF"/>
                  </a:solidFill>
                  <a:latin typeface="Nunito Bold"/>
                  <a:ea typeface="Nunito Bold"/>
                  <a:cs typeface="Nunito Bold"/>
                  <a:sym typeface="Nunito Bold"/>
                </a:rPr>
                <a:t>Dijital</a:t>
              </a:r>
              <a:r>
                <a:rPr lang="en-US" sz="2187" b="1" dirty="0">
                  <a:solidFill>
                    <a:srgbClr val="FFFFFF"/>
                  </a:solidFill>
                  <a:latin typeface="Nunito Bold"/>
                  <a:ea typeface="Nunito Bold"/>
                  <a:cs typeface="Nunito Bold"/>
                  <a:sym typeface="Nunito Bold"/>
                </a:rPr>
                <a:t> </a:t>
              </a:r>
              <a:r>
                <a:rPr lang="en-US" sz="2187" b="1" dirty="0" err="1">
                  <a:solidFill>
                    <a:srgbClr val="FFFFFF"/>
                  </a:solidFill>
                  <a:latin typeface="Nunito Bold"/>
                  <a:ea typeface="Nunito Bold"/>
                  <a:cs typeface="Nunito Bold"/>
                  <a:sym typeface="Nunito Bold"/>
                </a:rPr>
                <a:t>Varlıklar</a:t>
              </a:r>
              <a:r>
                <a:rPr lang="tr-TR" sz="2187" b="1" dirty="0">
                  <a:solidFill>
                    <a:srgbClr val="FFFFFF"/>
                  </a:solidFill>
                  <a:latin typeface="Nunito Bold"/>
                  <a:ea typeface="Nunito Bold"/>
                  <a:cs typeface="Nunito Bold"/>
                  <a:sym typeface="Nunito Bold"/>
                </a:rPr>
                <a:t> </a:t>
              </a:r>
              <a:endParaRPr lang="en-US" sz="2187" b="1" dirty="0">
                <a:solidFill>
                  <a:srgbClr val="FFFFFF"/>
                </a:solidFill>
                <a:latin typeface="Nunito Bold"/>
                <a:ea typeface="Nunito Bold"/>
                <a:cs typeface="Nunito Bold"/>
                <a:sym typeface="Nunito Bold"/>
              </a:endParaRPr>
            </a:p>
          </p:txBody>
        </p:sp>
      </p:grpSp>
      <p:grpSp>
        <p:nvGrpSpPr>
          <p:cNvPr id="34" name="Group 34"/>
          <p:cNvGrpSpPr/>
          <p:nvPr/>
        </p:nvGrpSpPr>
        <p:grpSpPr>
          <a:xfrm>
            <a:off x="2382888" y="6854130"/>
            <a:ext cx="15071080" cy="381149"/>
            <a:chOff x="0" y="0"/>
            <a:chExt cx="20094773" cy="508198"/>
          </a:xfrm>
        </p:grpSpPr>
        <p:sp>
          <p:nvSpPr>
            <p:cNvPr id="35" name="Freeform 35"/>
            <p:cNvSpPr/>
            <p:nvPr/>
          </p:nvSpPr>
          <p:spPr>
            <a:xfrm>
              <a:off x="0" y="0"/>
              <a:ext cx="20094773" cy="508198"/>
            </a:xfrm>
            <a:custGeom>
              <a:avLst/>
              <a:gdLst/>
              <a:ahLst/>
              <a:cxnLst/>
              <a:rect l="l" t="t" r="r" b="b"/>
              <a:pathLst>
                <a:path w="20094773" h="508198">
                  <a:moveTo>
                    <a:pt x="0" y="0"/>
                  </a:moveTo>
                  <a:lnTo>
                    <a:pt x="20094773" y="0"/>
                  </a:lnTo>
                  <a:lnTo>
                    <a:pt x="20094773" y="508198"/>
                  </a:lnTo>
                  <a:lnTo>
                    <a:pt x="0" y="508198"/>
                  </a:lnTo>
                  <a:close/>
                </a:path>
              </a:pathLst>
            </a:custGeom>
            <a:solidFill>
              <a:srgbClr val="000000">
                <a:alpha val="0"/>
              </a:srgbClr>
            </a:solidFill>
          </p:spPr>
          <p:txBody>
            <a:bodyPr/>
            <a:lstStyle/>
            <a:p>
              <a:endParaRPr lang="tr-TR"/>
            </a:p>
          </p:txBody>
        </p:sp>
        <p:sp>
          <p:nvSpPr>
            <p:cNvPr id="36" name="TextBox 36"/>
            <p:cNvSpPr txBox="1"/>
            <p:nvPr/>
          </p:nvSpPr>
          <p:spPr>
            <a:xfrm>
              <a:off x="0" y="-66675"/>
              <a:ext cx="20094773" cy="574873"/>
            </a:xfrm>
            <a:prstGeom prst="rect">
              <a:avLst/>
            </a:prstGeom>
          </p:spPr>
          <p:txBody>
            <a:bodyPr lIns="0" tIns="0" rIns="0" bIns="0" rtlCol="0" anchor="t"/>
            <a:lstStyle/>
            <a:p>
              <a:pPr algn="l">
                <a:lnSpc>
                  <a:spcPts val="3000"/>
                </a:lnSpc>
              </a:pPr>
              <a:r>
                <a:rPr lang="en-US" sz="1874" dirty="0">
                  <a:solidFill>
                    <a:srgbClr val="FFFFFF"/>
                  </a:solidFill>
                  <a:latin typeface="PT Sans"/>
                  <a:ea typeface="PT Sans"/>
                  <a:cs typeface="PT Sans"/>
                  <a:sym typeface="PT Sans"/>
                </a:rPr>
                <a:t>Sanal </a:t>
              </a:r>
              <a:r>
                <a:rPr lang="en-US" sz="1874" dirty="0" err="1">
                  <a:solidFill>
                    <a:srgbClr val="FFFFFF"/>
                  </a:solidFill>
                  <a:latin typeface="PT Sans"/>
                  <a:ea typeface="PT Sans"/>
                  <a:cs typeface="PT Sans"/>
                  <a:sym typeface="PT Sans"/>
                </a:rPr>
                <a:t>eşyaların</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dijital</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sahiplik</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belgesi</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sanal</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arsalar</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kıyafetler</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sanat</a:t>
              </a:r>
              <a:r>
                <a:rPr lang="en-US" sz="1874" dirty="0">
                  <a:solidFill>
                    <a:srgbClr val="FFFFFF"/>
                  </a:solidFill>
                  <a:latin typeface="PT Sans"/>
                  <a:ea typeface="PT Sans"/>
                  <a:cs typeface="PT Sans"/>
                  <a:sym typeface="PT Sans"/>
                </a:rPr>
                <a:t> </a:t>
              </a:r>
              <a:r>
                <a:rPr lang="en-US" sz="1874" dirty="0" err="1">
                  <a:solidFill>
                    <a:srgbClr val="FFFFFF"/>
                  </a:solidFill>
                  <a:latin typeface="PT Sans"/>
                  <a:ea typeface="PT Sans"/>
                  <a:cs typeface="PT Sans"/>
                  <a:sym typeface="PT Sans"/>
                </a:rPr>
                <a:t>eserleri</a:t>
              </a:r>
              <a:endParaRPr lang="en-US" sz="1874" dirty="0">
                <a:solidFill>
                  <a:srgbClr val="FFFFFF"/>
                </a:solidFill>
                <a:latin typeface="PT Sans"/>
                <a:ea typeface="PT Sans"/>
                <a:cs typeface="PT Sans"/>
                <a:sym typeface="PT Sans"/>
              </a:endParaRPr>
            </a:p>
          </p:txBody>
        </p:sp>
      </p:grpSp>
      <p:sp>
        <p:nvSpPr>
          <p:cNvPr id="37" name="Freeform 37" descr="preencoded.png"/>
          <p:cNvSpPr/>
          <p:nvPr/>
        </p:nvSpPr>
        <p:spPr>
          <a:xfrm>
            <a:off x="834032" y="7552284"/>
            <a:ext cx="1191517" cy="1429791"/>
          </a:xfrm>
          <a:custGeom>
            <a:avLst/>
            <a:gdLst/>
            <a:ahLst/>
            <a:cxnLst/>
            <a:rect l="l" t="t" r="r" b="b"/>
            <a:pathLst>
              <a:path w="1191517" h="1429791">
                <a:moveTo>
                  <a:pt x="0" y="0"/>
                </a:moveTo>
                <a:lnTo>
                  <a:pt x="1191518" y="0"/>
                </a:lnTo>
                <a:lnTo>
                  <a:pt x="1191518" y="1429791"/>
                </a:lnTo>
                <a:lnTo>
                  <a:pt x="0" y="1429791"/>
                </a:lnTo>
                <a:lnTo>
                  <a:pt x="0" y="0"/>
                </a:lnTo>
                <a:close/>
              </a:path>
            </a:pathLst>
          </a:custGeom>
          <a:blipFill>
            <a:blip r:embed="rId10"/>
            <a:stretch>
              <a:fillRect t="-1" b="-1"/>
            </a:stretch>
          </a:blipFill>
        </p:spPr>
        <p:txBody>
          <a:bodyPr/>
          <a:lstStyle/>
          <a:p>
            <a:endParaRPr lang="tr-TR"/>
          </a:p>
        </p:txBody>
      </p:sp>
      <p:grpSp>
        <p:nvGrpSpPr>
          <p:cNvPr id="38" name="Group 38"/>
          <p:cNvGrpSpPr/>
          <p:nvPr/>
        </p:nvGrpSpPr>
        <p:grpSpPr>
          <a:xfrm>
            <a:off x="2382888" y="7790558"/>
            <a:ext cx="2803772" cy="350490"/>
            <a:chOff x="0" y="0"/>
            <a:chExt cx="3738363" cy="467320"/>
          </a:xfrm>
        </p:grpSpPr>
        <p:sp>
          <p:nvSpPr>
            <p:cNvPr id="39" name="Freeform 39"/>
            <p:cNvSpPr/>
            <p:nvPr/>
          </p:nvSpPr>
          <p:spPr>
            <a:xfrm>
              <a:off x="0" y="0"/>
              <a:ext cx="3738363" cy="467320"/>
            </a:xfrm>
            <a:custGeom>
              <a:avLst/>
              <a:gdLst/>
              <a:ahLst/>
              <a:cxnLst/>
              <a:rect l="l" t="t" r="r" b="b"/>
              <a:pathLst>
                <a:path w="3738363" h="467320">
                  <a:moveTo>
                    <a:pt x="0" y="0"/>
                  </a:moveTo>
                  <a:lnTo>
                    <a:pt x="3738363" y="0"/>
                  </a:lnTo>
                  <a:lnTo>
                    <a:pt x="3738363" y="467320"/>
                  </a:lnTo>
                  <a:lnTo>
                    <a:pt x="0" y="467320"/>
                  </a:lnTo>
                  <a:close/>
                </a:path>
              </a:pathLst>
            </a:custGeom>
            <a:solidFill>
              <a:srgbClr val="000000">
                <a:alpha val="0"/>
              </a:srgbClr>
            </a:solidFill>
          </p:spPr>
          <p:txBody>
            <a:bodyPr/>
            <a:lstStyle/>
            <a:p>
              <a:endParaRPr lang="tr-TR"/>
            </a:p>
          </p:txBody>
        </p:sp>
        <p:sp>
          <p:nvSpPr>
            <p:cNvPr id="40" name="TextBox 40"/>
            <p:cNvSpPr txBox="1"/>
            <p:nvPr/>
          </p:nvSpPr>
          <p:spPr>
            <a:xfrm>
              <a:off x="0" y="-9525"/>
              <a:ext cx="3738363" cy="476845"/>
            </a:xfrm>
            <a:prstGeom prst="rect">
              <a:avLst/>
            </a:prstGeom>
          </p:spPr>
          <p:txBody>
            <a:bodyPr lIns="0" tIns="0" rIns="0" bIns="0" rtlCol="0" anchor="t"/>
            <a:lstStyle/>
            <a:p>
              <a:pPr algn="l">
                <a:lnSpc>
                  <a:spcPts val="2750"/>
                </a:lnSpc>
              </a:pPr>
              <a:r>
                <a:rPr lang="en-US" sz="2187" b="1">
                  <a:solidFill>
                    <a:srgbClr val="FFFFFF"/>
                  </a:solidFill>
                  <a:latin typeface="Nunito Bold"/>
                  <a:ea typeface="Nunito Bold"/>
                  <a:cs typeface="Nunito Bold"/>
                  <a:sym typeface="Nunito Bold"/>
                </a:rPr>
                <a:t>Evrim ve Gelecek</a:t>
              </a:r>
            </a:p>
          </p:txBody>
        </p:sp>
      </p:grpSp>
      <p:grpSp>
        <p:nvGrpSpPr>
          <p:cNvPr id="41" name="Group 41"/>
          <p:cNvGrpSpPr/>
          <p:nvPr/>
        </p:nvGrpSpPr>
        <p:grpSpPr>
          <a:xfrm>
            <a:off x="2382888" y="8283922"/>
            <a:ext cx="15071080" cy="381149"/>
            <a:chOff x="0" y="0"/>
            <a:chExt cx="20094773" cy="508198"/>
          </a:xfrm>
        </p:grpSpPr>
        <p:sp>
          <p:nvSpPr>
            <p:cNvPr id="42" name="Freeform 42"/>
            <p:cNvSpPr/>
            <p:nvPr/>
          </p:nvSpPr>
          <p:spPr>
            <a:xfrm>
              <a:off x="0" y="0"/>
              <a:ext cx="20094773" cy="508198"/>
            </a:xfrm>
            <a:custGeom>
              <a:avLst/>
              <a:gdLst/>
              <a:ahLst/>
              <a:cxnLst/>
              <a:rect l="l" t="t" r="r" b="b"/>
              <a:pathLst>
                <a:path w="20094773" h="508198">
                  <a:moveTo>
                    <a:pt x="0" y="0"/>
                  </a:moveTo>
                  <a:lnTo>
                    <a:pt x="20094773" y="0"/>
                  </a:lnTo>
                  <a:lnTo>
                    <a:pt x="20094773" y="508198"/>
                  </a:lnTo>
                  <a:lnTo>
                    <a:pt x="0" y="508198"/>
                  </a:lnTo>
                  <a:close/>
                </a:path>
              </a:pathLst>
            </a:custGeom>
            <a:solidFill>
              <a:srgbClr val="000000">
                <a:alpha val="0"/>
              </a:srgbClr>
            </a:solidFill>
          </p:spPr>
          <p:txBody>
            <a:bodyPr/>
            <a:lstStyle/>
            <a:p>
              <a:endParaRPr lang="tr-TR"/>
            </a:p>
          </p:txBody>
        </p:sp>
        <p:sp>
          <p:nvSpPr>
            <p:cNvPr id="43" name="TextBox 43"/>
            <p:cNvSpPr txBox="1"/>
            <p:nvPr/>
          </p:nvSpPr>
          <p:spPr>
            <a:xfrm>
              <a:off x="0" y="-66675"/>
              <a:ext cx="20094773" cy="574873"/>
            </a:xfrm>
            <a:prstGeom prst="rect">
              <a:avLst/>
            </a:prstGeom>
          </p:spPr>
          <p:txBody>
            <a:bodyPr lIns="0" tIns="0" rIns="0" bIns="0" rtlCol="0" anchor="t"/>
            <a:lstStyle/>
            <a:p>
              <a:pPr algn="l">
                <a:lnSpc>
                  <a:spcPts val="3000"/>
                </a:lnSpc>
              </a:pPr>
              <a:r>
                <a:rPr lang="en-US" sz="1874">
                  <a:solidFill>
                    <a:srgbClr val="FFFFFF"/>
                  </a:solidFill>
                  <a:latin typeface="PT Sans"/>
                  <a:ea typeface="PT Sans"/>
                  <a:cs typeface="PT Sans"/>
                  <a:sym typeface="PT Sans"/>
                </a:rPr>
                <a:t>Artan gerçeklik hissi: VR, AI, 3D ses, daha sürükleyici deneyimlere doğru</a:t>
              </a:r>
            </a:p>
          </p:txBody>
        </p:sp>
      </p:grpSp>
      <p:grpSp>
        <p:nvGrpSpPr>
          <p:cNvPr id="44" name="Group 44"/>
          <p:cNvGrpSpPr/>
          <p:nvPr/>
        </p:nvGrpSpPr>
        <p:grpSpPr>
          <a:xfrm>
            <a:off x="15796516" y="9542124"/>
            <a:ext cx="2350214" cy="744876"/>
            <a:chOff x="0" y="0"/>
            <a:chExt cx="3133618" cy="993168"/>
          </a:xfrm>
        </p:grpSpPr>
        <p:sp>
          <p:nvSpPr>
            <p:cNvPr id="45" name="Freeform 45"/>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46" name="TextBox 46"/>
          <p:cNvSpPr txBox="1"/>
          <p:nvPr/>
        </p:nvSpPr>
        <p:spPr>
          <a:xfrm>
            <a:off x="16675150" y="567927"/>
            <a:ext cx="622250"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4/17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txBody>
          <a:bodyPr/>
          <a:lstStyle/>
          <a:p>
            <a:endParaRPr lang="tr-TR"/>
          </a:p>
        </p:txBody>
      </p:sp>
      <p:grpSp>
        <p:nvGrpSpPr>
          <p:cNvPr id="7" name="Group 7"/>
          <p:cNvGrpSpPr/>
          <p:nvPr/>
        </p:nvGrpSpPr>
        <p:grpSpPr>
          <a:xfrm>
            <a:off x="7905155" y="2505670"/>
            <a:ext cx="9335691" cy="1760041"/>
            <a:chOff x="0" y="0"/>
            <a:chExt cx="12447588" cy="2346722"/>
          </a:xfrm>
        </p:grpSpPr>
        <p:sp>
          <p:nvSpPr>
            <p:cNvPr id="8" name="Freeform 8"/>
            <p:cNvSpPr/>
            <p:nvPr/>
          </p:nvSpPr>
          <p:spPr>
            <a:xfrm>
              <a:off x="0" y="0"/>
              <a:ext cx="12447588" cy="2346722"/>
            </a:xfrm>
            <a:custGeom>
              <a:avLst/>
              <a:gdLst/>
              <a:ahLst/>
              <a:cxnLst/>
              <a:rect l="l" t="t" r="r" b="b"/>
              <a:pathLst>
                <a:path w="12447588" h="2346722">
                  <a:moveTo>
                    <a:pt x="0" y="0"/>
                  </a:moveTo>
                  <a:lnTo>
                    <a:pt x="12447588" y="0"/>
                  </a:lnTo>
                  <a:lnTo>
                    <a:pt x="12447588" y="2346722"/>
                  </a:lnTo>
                  <a:lnTo>
                    <a:pt x="0" y="2346722"/>
                  </a:lnTo>
                  <a:close/>
                </a:path>
              </a:pathLst>
            </a:custGeom>
            <a:solidFill>
              <a:srgbClr val="000000">
                <a:alpha val="0"/>
              </a:srgbClr>
            </a:solidFill>
          </p:spPr>
          <p:txBody>
            <a:bodyPr/>
            <a:lstStyle/>
            <a:p>
              <a:endParaRPr lang="tr-TR"/>
            </a:p>
          </p:txBody>
        </p:sp>
        <p:sp>
          <p:nvSpPr>
            <p:cNvPr id="9" name="TextBox 9"/>
            <p:cNvSpPr txBox="1"/>
            <p:nvPr/>
          </p:nvSpPr>
          <p:spPr>
            <a:xfrm>
              <a:off x="0" y="-28575"/>
              <a:ext cx="12447588" cy="2375297"/>
            </a:xfrm>
            <a:prstGeom prst="rect">
              <a:avLst/>
            </a:prstGeom>
          </p:spPr>
          <p:txBody>
            <a:bodyPr lIns="0" tIns="0" rIns="0" bIns="0" rtlCol="0" anchor="t"/>
            <a:lstStyle/>
            <a:p>
              <a:pPr algn="l">
                <a:lnSpc>
                  <a:spcPts val="6875"/>
                </a:lnSpc>
              </a:pPr>
              <a:r>
                <a:rPr lang="en-US" sz="5500" b="1">
                  <a:solidFill>
                    <a:srgbClr val="FFFFFF"/>
                  </a:solidFill>
                  <a:latin typeface="Nunito Bold"/>
                  <a:ea typeface="Nunito Bold"/>
                  <a:cs typeface="Nunito Bold"/>
                  <a:sym typeface="Nunito Bold"/>
                </a:rPr>
                <a:t>Sanal Gözlükler(Virtual Reality)</a:t>
              </a:r>
            </a:p>
          </p:txBody>
        </p:sp>
      </p:grpSp>
      <p:grpSp>
        <p:nvGrpSpPr>
          <p:cNvPr id="10" name="Group 10"/>
          <p:cNvGrpSpPr/>
          <p:nvPr/>
        </p:nvGrpSpPr>
        <p:grpSpPr>
          <a:xfrm>
            <a:off x="7905155" y="4714429"/>
            <a:ext cx="9335691" cy="957560"/>
            <a:chOff x="0" y="0"/>
            <a:chExt cx="12447588" cy="1276747"/>
          </a:xfrm>
        </p:grpSpPr>
        <p:sp>
          <p:nvSpPr>
            <p:cNvPr id="11" name="Freeform 11"/>
            <p:cNvSpPr/>
            <p:nvPr/>
          </p:nvSpPr>
          <p:spPr>
            <a:xfrm>
              <a:off x="0" y="0"/>
              <a:ext cx="12447588" cy="1276747"/>
            </a:xfrm>
            <a:custGeom>
              <a:avLst/>
              <a:gdLst/>
              <a:ahLst/>
              <a:cxnLst/>
              <a:rect l="l" t="t" r="r" b="b"/>
              <a:pathLst>
                <a:path w="12447588" h="1276747">
                  <a:moveTo>
                    <a:pt x="0" y="0"/>
                  </a:moveTo>
                  <a:lnTo>
                    <a:pt x="12447588" y="0"/>
                  </a:lnTo>
                  <a:lnTo>
                    <a:pt x="12447588" y="1276747"/>
                  </a:lnTo>
                  <a:lnTo>
                    <a:pt x="0" y="1276747"/>
                  </a:lnTo>
                  <a:close/>
                </a:path>
              </a:pathLst>
            </a:custGeom>
            <a:solidFill>
              <a:srgbClr val="000000">
                <a:alpha val="0"/>
              </a:srgbClr>
            </a:solidFill>
          </p:spPr>
          <p:txBody>
            <a:bodyPr/>
            <a:lstStyle/>
            <a:p>
              <a:endParaRPr lang="tr-TR"/>
            </a:p>
          </p:txBody>
        </p:sp>
        <p:sp>
          <p:nvSpPr>
            <p:cNvPr id="12" name="TextBox 12"/>
            <p:cNvSpPr txBox="1"/>
            <p:nvPr/>
          </p:nvSpPr>
          <p:spPr>
            <a:xfrm>
              <a:off x="0" y="-95250"/>
              <a:ext cx="12447588"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Sanal gözlükler , kullanıcıyı dijital bir ortama taşıyan ve o ortamla etkileşim kurmasını sağlayan cihazlardır.</a:t>
              </a:r>
            </a:p>
          </p:txBody>
        </p:sp>
      </p:grpSp>
      <p:grpSp>
        <p:nvGrpSpPr>
          <p:cNvPr id="13" name="Group 13"/>
          <p:cNvGrpSpPr/>
          <p:nvPr/>
        </p:nvGrpSpPr>
        <p:grpSpPr>
          <a:xfrm>
            <a:off x="7905155" y="6008489"/>
            <a:ext cx="9335691" cy="957560"/>
            <a:chOff x="0" y="0"/>
            <a:chExt cx="12447588" cy="1276747"/>
          </a:xfrm>
        </p:grpSpPr>
        <p:sp>
          <p:nvSpPr>
            <p:cNvPr id="14" name="Freeform 14"/>
            <p:cNvSpPr/>
            <p:nvPr/>
          </p:nvSpPr>
          <p:spPr>
            <a:xfrm>
              <a:off x="0" y="0"/>
              <a:ext cx="12447588" cy="1276747"/>
            </a:xfrm>
            <a:custGeom>
              <a:avLst/>
              <a:gdLst/>
              <a:ahLst/>
              <a:cxnLst/>
              <a:rect l="l" t="t" r="r" b="b"/>
              <a:pathLst>
                <a:path w="12447588" h="1276747">
                  <a:moveTo>
                    <a:pt x="0" y="0"/>
                  </a:moveTo>
                  <a:lnTo>
                    <a:pt x="12447588" y="0"/>
                  </a:lnTo>
                  <a:lnTo>
                    <a:pt x="12447588" y="1276747"/>
                  </a:lnTo>
                  <a:lnTo>
                    <a:pt x="0" y="1276747"/>
                  </a:lnTo>
                  <a:close/>
                </a:path>
              </a:pathLst>
            </a:custGeom>
            <a:solidFill>
              <a:srgbClr val="000000">
                <a:alpha val="0"/>
              </a:srgbClr>
            </a:solidFill>
          </p:spPr>
          <p:txBody>
            <a:bodyPr/>
            <a:lstStyle/>
            <a:p>
              <a:endParaRPr lang="tr-TR"/>
            </a:p>
          </p:txBody>
        </p:sp>
        <p:sp>
          <p:nvSpPr>
            <p:cNvPr id="15" name="TextBox 15"/>
            <p:cNvSpPr txBox="1"/>
            <p:nvPr/>
          </p:nvSpPr>
          <p:spPr>
            <a:xfrm>
              <a:off x="0" y="-95250"/>
              <a:ext cx="12447588"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Göz ve baş hareketlerini algılayarak 3 boyutlu bir dünyada gerçekçi bir deneyim sunarlar.</a:t>
              </a:r>
            </a:p>
          </p:txBody>
        </p:sp>
      </p:grpSp>
      <p:grpSp>
        <p:nvGrpSpPr>
          <p:cNvPr id="16" name="Group 16"/>
          <p:cNvGrpSpPr/>
          <p:nvPr/>
        </p:nvGrpSpPr>
        <p:grpSpPr>
          <a:xfrm>
            <a:off x="7905155" y="7302550"/>
            <a:ext cx="9335691" cy="478780"/>
            <a:chOff x="0" y="0"/>
            <a:chExt cx="12447588" cy="638373"/>
          </a:xfrm>
        </p:grpSpPr>
        <p:sp>
          <p:nvSpPr>
            <p:cNvPr id="17" name="Freeform 17"/>
            <p:cNvSpPr/>
            <p:nvPr/>
          </p:nvSpPr>
          <p:spPr>
            <a:xfrm>
              <a:off x="0" y="0"/>
              <a:ext cx="12447588" cy="638373"/>
            </a:xfrm>
            <a:custGeom>
              <a:avLst/>
              <a:gdLst/>
              <a:ahLst/>
              <a:cxnLst/>
              <a:rect l="l" t="t" r="r" b="b"/>
              <a:pathLst>
                <a:path w="12447588" h="638373">
                  <a:moveTo>
                    <a:pt x="0" y="0"/>
                  </a:moveTo>
                  <a:lnTo>
                    <a:pt x="12447588" y="0"/>
                  </a:lnTo>
                  <a:lnTo>
                    <a:pt x="12447588" y="638373"/>
                  </a:lnTo>
                  <a:lnTo>
                    <a:pt x="0" y="638373"/>
                  </a:lnTo>
                  <a:close/>
                </a:path>
              </a:pathLst>
            </a:custGeom>
            <a:solidFill>
              <a:srgbClr val="000000">
                <a:alpha val="0"/>
              </a:srgbClr>
            </a:solidFill>
          </p:spPr>
          <p:txBody>
            <a:bodyPr/>
            <a:lstStyle/>
            <a:p>
              <a:endParaRPr lang="tr-TR"/>
            </a:p>
          </p:txBody>
        </p:sp>
        <p:sp>
          <p:nvSpPr>
            <p:cNvPr id="18" name="TextBox 18"/>
            <p:cNvSpPr txBox="1"/>
            <p:nvPr/>
          </p:nvSpPr>
          <p:spPr>
            <a:xfrm>
              <a:off x="0" y="-95250"/>
              <a:ext cx="12447588" cy="733623"/>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Metaverse’e girişin en yaygın ve etkili yollarından biridir.</a:t>
              </a:r>
            </a:p>
          </p:txBody>
        </p:sp>
      </p:grpSp>
      <p:grpSp>
        <p:nvGrpSpPr>
          <p:cNvPr id="19" name="Group 19"/>
          <p:cNvGrpSpPr/>
          <p:nvPr/>
        </p:nvGrpSpPr>
        <p:grpSpPr>
          <a:xfrm>
            <a:off x="15796516" y="9542124"/>
            <a:ext cx="2350214" cy="744876"/>
            <a:chOff x="0" y="0"/>
            <a:chExt cx="3133618" cy="993168"/>
          </a:xfrm>
        </p:grpSpPr>
        <p:sp>
          <p:nvSpPr>
            <p:cNvPr id="20" name="Freeform 20"/>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21" name="TextBox 21"/>
          <p:cNvSpPr txBox="1"/>
          <p:nvPr/>
        </p:nvSpPr>
        <p:spPr>
          <a:xfrm>
            <a:off x="16656696" y="590549"/>
            <a:ext cx="716904"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5/17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grpSp>
        <p:nvGrpSpPr>
          <p:cNvPr id="6" name="Group 6"/>
          <p:cNvGrpSpPr/>
          <p:nvPr/>
        </p:nvGrpSpPr>
        <p:grpSpPr>
          <a:xfrm>
            <a:off x="1047155" y="2334295"/>
            <a:ext cx="12698016" cy="880021"/>
            <a:chOff x="0" y="0"/>
            <a:chExt cx="16930688" cy="1173362"/>
          </a:xfrm>
        </p:grpSpPr>
        <p:sp>
          <p:nvSpPr>
            <p:cNvPr id="7" name="Freeform 7"/>
            <p:cNvSpPr/>
            <p:nvPr/>
          </p:nvSpPr>
          <p:spPr>
            <a:xfrm>
              <a:off x="0" y="0"/>
              <a:ext cx="16930689" cy="1173362"/>
            </a:xfrm>
            <a:custGeom>
              <a:avLst/>
              <a:gdLst/>
              <a:ahLst/>
              <a:cxnLst/>
              <a:rect l="l" t="t" r="r" b="b"/>
              <a:pathLst>
                <a:path w="16930689" h="1173362">
                  <a:moveTo>
                    <a:pt x="0" y="0"/>
                  </a:moveTo>
                  <a:lnTo>
                    <a:pt x="16930689" y="0"/>
                  </a:lnTo>
                  <a:lnTo>
                    <a:pt x="16930689" y="1173362"/>
                  </a:lnTo>
                  <a:lnTo>
                    <a:pt x="0" y="1173362"/>
                  </a:lnTo>
                  <a:close/>
                </a:path>
              </a:pathLst>
            </a:custGeom>
            <a:solidFill>
              <a:srgbClr val="000000">
                <a:alpha val="0"/>
              </a:srgbClr>
            </a:solidFill>
          </p:spPr>
          <p:txBody>
            <a:bodyPr/>
            <a:lstStyle/>
            <a:p>
              <a:endParaRPr lang="tr-TR"/>
            </a:p>
          </p:txBody>
        </p:sp>
        <p:sp>
          <p:nvSpPr>
            <p:cNvPr id="8" name="TextBox 8"/>
            <p:cNvSpPr txBox="1"/>
            <p:nvPr/>
          </p:nvSpPr>
          <p:spPr>
            <a:xfrm>
              <a:off x="0" y="-28575"/>
              <a:ext cx="16930688" cy="1201937"/>
            </a:xfrm>
            <a:prstGeom prst="rect">
              <a:avLst/>
            </a:prstGeom>
          </p:spPr>
          <p:txBody>
            <a:bodyPr lIns="0" tIns="0" rIns="0" bIns="0" rtlCol="0" anchor="t"/>
            <a:lstStyle/>
            <a:p>
              <a:pPr algn="l">
                <a:lnSpc>
                  <a:spcPts val="6875"/>
                </a:lnSpc>
              </a:pPr>
              <a:r>
                <a:rPr lang="en-US" sz="5500" b="1" dirty="0">
                  <a:solidFill>
                    <a:srgbClr val="FFFFFF"/>
                  </a:solidFill>
                  <a:latin typeface="Nunito Bold"/>
                  <a:ea typeface="Nunito Bold"/>
                  <a:cs typeface="Nunito Bold"/>
                  <a:sym typeface="Nunito Bold"/>
                </a:rPr>
                <a:t>Sanal </a:t>
              </a:r>
              <a:r>
                <a:rPr lang="en-US" sz="5500" b="1" dirty="0" err="1">
                  <a:solidFill>
                    <a:srgbClr val="FFFFFF"/>
                  </a:solidFill>
                  <a:latin typeface="Nunito Bold"/>
                  <a:ea typeface="Nunito Bold"/>
                  <a:cs typeface="Nunito Bold"/>
                  <a:sym typeface="Nunito Bold"/>
                </a:rPr>
                <a:t>Gözlükler</a:t>
              </a:r>
              <a:r>
                <a:rPr lang="en-US" sz="5500" b="1" dirty="0">
                  <a:solidFill>
                    <a:srgbClr val="FFFFFF"/>
                  </a:solidFill>
                  <a:latin typeface="Nunito Bold"/>
                  <a:ea typeface="Nunito Bold"/>
                  <a:cs typeface="Nunito Bold"/>
                  <a:sym typeface="Nunito Bold"/>
                </a:rPr>
                <a:t> </a:t>
              </a:r>
              <a:r>
                <a:rPr lang="en-US" sz="5500" b="1" dirty="0" err="1">
                  <a:solidFill>
                    <a:srgbClr val="FFFFFF"/>
                  </a:solidFill>
                  <a:latin typeface="Nunito Bold"/>
                  <a:ea typeface="Nunito Bold"/>
                  <a:cs typeface="Nunito Bold"/>
                  <a:sym typeface="Nunito Bold"/>
                </a:rPr>
                <a:t>ve</a:t>
              </a:r>
              <a:r>
                <a:rPr lang="en-US" sz="5500" b="1" dirty="0">
                  <a:solidFill>
                    <a:srgbClr val="FFFFFF"/>
                  </a:solidFill>
                  <a:latin typeface="Nunito Bold"/>
                  <a:ea typeface="Nunito Bold"/>
                  <a:cs typeface="Nunito Bold"/>
                  <a:sym typeface="Nunito Bold"/>
                </a:rPr>
                <a:t> Metaverse </a:t>
              </a:r>
              <a:r>
                <a:rPr lang="en-US" sz="5500" b="1" dirty="0" err="1">
                  <a:solidFill>
                    <a:srgbClr val="FFFFFF"/>
                  </a:solidFill>
                  <a:latin typeface="Nunito Bold"/>
                  <a:ea typeface="Nunito Bold"/>
                  <a:cs typeface="Nunito Bold"/>
                  <a:sym typeface="Nunito Bold"/>
                </a:rPr>
                <a:t>Deneyimi</a:t>
              </a:r>
              <a:endParaRPr lang="en-US" sz="5500" b="1" dirty="0">
                <a:solidFill>
                  <a:srgbClr val="FFFFFF"/>
                </a:solidFill>
                <a:latin typeface="Nunito Bold"/>
                <a:ea typeface="Nunito Bold"/>
                <a:cs typeface="Nunito Bold"/>
                <a:sym typeface="Nunito Bold"/>
              </a:endParaRPr>
            </a:p>
          </p:txBody>
        </p:sp>
      </p:grpSp>
      <p:grpSp>
        <p:nvGrpSpPr>
          <p:cNvPr id="9" name="Group 9"/>
          <p:cNvGrpSpPr/>
          <p:nvPr/>
        </p:nvGrpSpPr>
        <p:grpSpPr>
          <a:xfrm>
            <a:off x="1047155" y="4712791"/>
            <a:ext cx="3520231" cy="439936"/>
            <a:chOff x="0" y="0"/>
            <a:chExt cx="4693642" cy="586582"/>
          </a:xfrm>
        </p:grpSpPr>
        <p:sp>
          <p:nvSpPr>
            <p:cNvPr id="10" name="Freeform 10"/>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11" name="TextBox 11"/>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Neler Yapılabilir?</a:t>
              </a:r>
            </a:p>
          </p:txBody>
        </p:sp>
      </p:grpSp>
      <p:grpSp>
        <p:nvGrpSpPr>
          <p:cNvPr id="12" name="Group 12"/>
          <p:cNvGrpSpPr/>
          <p:nvPr/>
        </p:nvGrpSpPr>
        <p:grpSpPr>
          <a:xfrm>
            <a:off x="1047155" y="5451872"/>
            <a:ext cx="4912370" cy="478780"/>
            <a:chOff x="0" y="0"/>
            <a:chExt cx="6549827" cy="638373"/>
          </a:xfrm>
        </p:grpSpPr>
        <p:sp>
          <p:nvSpPr>
            <p:cNvPr id="13" name="Freeform 13"/>
            <p:cNvSpPr/>
            <p:nvPr/>
          </p:nvSpPr>
          <p:spPr>
            <a:xfrm>
              <a:off x="0" y="0"/>
              <a:ext cx="6549827" cy="638373"/>
            </a:xfrm>
            <a:custGeom>
              <a:avLst/>
              <a:gdLst/>
              <a:ahLst/>
              <a:cxnLst/>
              <a:rect l="l" t="t" r="r" b="b"/>
              <a:pathLst>
                <a:path w="6549827" h="638373">
                  <a:moveTo>
                    <a:pt x="0" y="0"/>
                  </a:moveTo>
                  <a:lnTo>
                    <a:pt x="6549827" y="0"/>
                  </a:lnTo>
                  <a:lnTo>
                    <a:pt x="6549827" y="638373"/>
                  </a:lnTo>
                  <a:lnTo>
                    <a:pt x="0" y="638373"/>
                  </a:lnTo>
                  <a:close/>
                </a:path>
              </a:pathLst>
            </a:custGeom>
            <a:solidFill>
              <a:srgbClr val="000000">
                <a:alpha val="0"/>
              </a:srgbClr>
            </a:solidFill>
          </p:spPr>
          <p:txBody>
            <a:bodyPr/>
            <a:lstStyle/>
            <a:p>
              <a:endParaRPr lang="tr-TR"/>
            </a:p>
          </p:txBody>
        </p:sp>
        <p:sp>
          <p:nvSpPr>
            <p:cNvPr id="14" name="TextBox 14"/>
            <p:cNvSpPr txBox="1"/>
            <p:nvPr/>
          </p:nvSpPr>
          <p:spPr>
            <a:xfrm>
              <a:off x="0" y="-95250"/>
              <a:ext cx="654982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Avatarla etkileşim</a:t>
              </a:r>
            </a:p>
          </p:txBody>
        </p:sp>
      </p:grpSp>
      <p:grpSp>
        <p:nvGrpSpPr>
          <p:cNvPr id="15" name="Group 15"/>
          <p:cNvGrpSpPr/>
          <p:nvPr/>
        </p:nvGrpSpPr>
        <p:grpSpPr>
          <a:xfrm>
            <a:off x="1047155" y="6035279"/>
            <a:ext cx="4912370" cy="478780"/>
            <a:chOff x="0" y="0"/>
            <a:chExt cx="6549827" cy="638373"/>
          </a:xfrm>
        </p:grpSpPr>
        <p:sp>
          <p:nvSpPr>
            <p:cNvPr id="16" name="Freeform 16"/>
            <p:cNvSpPr/>
            <p:nvPr/>
          </p:nvSpPr>
          <p:spPr>
            <a:xfrm>
              <a:off x="0" y="0"/>
              <a:ext cx="6549827" cy="638373"/>
            </a:xfrm>
            <a:custGeom>
              <a:avLst/>
              <a:gdLst/>
              <a:ahLst/>
              <a:cxnLst/>
              <a:rect l="l" t="t" r="r" b="b"/>
              <a:pathLst>
                <a:path w="6549827" h="638373">
                  <a:moveTo>
                    <a:pt x="0" y="0"/>
                  </a:moveTo>
                  <a:lnTo>
                    <a:pt x="6549827" y="0"/>
                  </a:lnTo>
                  <a:lnTo>
                    <a:pt x="6549827" y="638373"/>
                  </a:lnTo>
                  <a:lnTo>
                    <a:pt x="0" y="638373"/>
                  </a:lnTo>
                  <a:close/>
                </a:path>
              </a:pathLst>
            </a:custGeom>
            <a:solidFill>
              <a:srgbClr val="000000">
                <a:alpha val="0"/>
              </a:srgbClr>
            </a:solidFill>
          </p:spPr>
          <p:txBody>
            <a:bodyPr/>
            <a:lstStyle/>
            <a:p>
              <a:endParaRPr lang="tr-TR"/>
            </a:p>
          </p:txBody>
        </p:sp>
        <p:sp>
          <p:nvSpPr>
            <p:cNvPr id="17" name="TextBox 17"/>
            <p:cNvSpPr txBox="1"/>
            <p:nvPr/>
          </p:nvSpPr>
          <p:spPr>
            <a:xfrm>
              <a:off x="0" y="-95250"/>
              <a:ext cx="654982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Sanal konserlere katılım</a:t>
              </a:r>
            </a:p>
          </p:txBody>
        </p:sp>
      </p:grpSp>
      <p:grpSp>
        <p:nvGrpSpPr>
          <p:cNvPr id="18" name="Group 18"/>
          <p:cNvGrpSpPr/>
          <p:nvPr/>
        </p:nvGrpSpPr>
        <p:grpSpPr>
          <a:xfrm>
            <a:off x="1047155" y="6618685"/>
            <a:ext cx="4912370" cy="478780"/>
            <a:chOff x="0" y="0"/>
            <a:chExt cx="6549827" cy="638373"/>
          </a:xfrm>
        </p:grpSpPr>
        <p:sp>
          <p:nvSpPr>
            <p:cNvPr id="19" name="Freeform 19"/>
            <p:cNvSpPr/>
            <p:nvPr/>
          </p:nvSpPr>
          <p:spPr>
            <a:xfrm>
              <a:off x="0" y="0"/>
              <a:ext cx="6549827" cy="638373"/>
            </a:xfrm>
            <a:custGeom>
              <a:avLst/>
              <a:gdLst/>
              <a:ahLst/>
              <a:cxnLst/>
              <a:rect l="l" t="t" r="r" b="b"/>
              <a:pathLst>
                <a:path w="6549827" h="638373">
                  <a:moveTo>
                    <a:pt x="0" y="0"/>
                  </a:moveTo>
                  <a:lnTo>
                    <a:pt x="6549827" y="0"/>
                  </a:lnTo>
                  <a:lnTo>
                    <a:pt x="6549827" y="638373"/>
                  </a:lnTo>
                  <a:lnTo>
                    <a:pt x="0" y="638373"/>
                  </a:lnTo>
                  <a:close/>
                </a:path>
              </a:pathLst>
            </a:custGeom>
            <a:solidFill>
              <a:srgbClr val="000000">
                <a:alpha val="0"/>
              </a:srgbClr>
            </a:solidFill>
          </p:spPr>
          <p:txBody>
            <a:bodyPr/>
            <a:lstStyle/>
            <a:p>
              <a:endParaRPr lang="tr-TR"/>
            </a:p>
          </p:txBody>
        </p:sp>
        <p:sp>
          <p:nvSpPr>
            <p:cNvPr id="20" name="TextBox 20"/>
            <p:cNvSpPr txBox="1"/>
            <p:nvPr/>
          </p:nvSpPr>
          <p:spPr>
            <a:xfrm>
              <a:off x="0" y="-95250"/>
              <a:ext cx="6549827"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Dijital alışveriş deneyimi</a:t>
              </a:r>
            </a:p>
          </p:txBody>
        </p:sp>
      </p:grpSp>
      <p:grpSp>
        <p:nvGrpSpPr>
          <p:cNvPr id="21" name="Group 21"/>
          <p:cNvGrpSpPr/>
          <p:nvPr/>
        </p:nvGrpSpPr>
        <p:grpSpPr>
          <a:xfrm>
            <a:off x="6698902" y="4712791"/>
            <a:ext cx="3520231" cy="439936"/>
            <a:chOff x="0" y="0"/>
            <a:chExt cx="4693642" cy="586582"/>
          </a:xfrm>
        </p:grpSpPr>
        <p:sp>
          <p:nvSpPr>
            <p:cNvPr id="22" name="Freeform 22"/>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23" name="TextBox 23"/>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Sektörlere Katkısı</a:t>
              </a:r>
            </a:p>
          </p:txBody>
        </p:sp>
      </p:grpSp>
      <p:grpSp>
        <p:nvGrpSpPr>
          <p:cNvPr id="24" name="Group 24"/>
          <p:cNvGrpSpPr/>
          <p:nvPr/>
        </p:nvGrpSpPr>
        <p:grpSpPr>
          <a:xfrm>
            <a:off x="6698902" y="5451872"/>
            <a:ext cx="4910732" cy="478780"/>
            <a:chOff x="0" y="0"/>
            <a:chExt cx="6547643" cy="638373"/>
          </a:xfrm>
        </p:grpSpPr>
        <p:sp>
          <p:nvSpPr>
            <p:cNvPr id="25" name="Freeform 25"/>
            <p:cNvSpPr/>
            <p:nvPr/>
          </p:nvSpPr>
          <p:spPr>
            <a:xfrm>
              <a:off x="0" y="0"/>
              <a:ext cx="6547643" cy="638373"/>
            </a:xfrm>
            <a:custGeom>
              <a:avLst/>
              <a:gdLst/>
              <a:ahLst/>
              <a:cxnLst/>
              <a:rect l="l" t="t" r="r" b="b"/>
              <a:pathLst>
                <a:path w="6547643" h="638373">
                  <a:moveTo>
                    <a:pt x="0" y="0"/>
                  </a:moveTo>
                  <a:lnTo>
                    <a:pt x="6547643" y="0"/>
                  </a:lnTo>
                  <a:lnTo>
                    <a:pt x="6547643" y="638373"/>
                  </a:lnTo>
                  <a:lnTo>
                    <a:pt x="0" y="638373"/>
                  </a:lnTo>
                  <a:close/>
                </a:path>
              </a:pathLst>
            </a:custGeom>
            <a:solidFill>
              <a:srgbClr val="000000">
                <a:alpha val="0"/>
              </a:srgbClr>
            </a:solidFill>
          </p:spPr>
          <p:txBody>
            <a:bodyPr/>
            <a:lstStyle/>
            <a:p>
              <a:endParaRPr lang="tr-TR"/>
            </a:p>
          </p:txBody>
        </p:sp>
        <p:sp>
          <p:nvSpPr>
            <p:cNvPr id="26" name="TextBox 26"/>
            <p:cNvSpPr txBox="1"/>
            <p:nvPr/>
          </p:nvSpPr>
          <p:spPr>
            <a:xfrm>
              <a:off x="0" y="-95250"/>
              <a:ext cx="6547643"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Eğitim: Sanal sınıflar</a:t>
              </a:r>
            </a:p>
          </p:txBody>
        </p:sp>
      </p:grpSp>
      <p:grpSp>
        <p:nvGrpSpPr>
          <p:cNvPr id="27" name="Group 27"/>
          <p:cNvGrpSpPr/>
          <p:nvPr/>
        </p:nvGrpSpPr>
        <p:grpSpPr>
          <a:xfrm>
            <a:off x="6698902" y="6035279"/>
            <a:ext cx="4910732" cy="478780"/>
            <a:chOff x="0" y="0"/>
            <a:chExt cx="6547643" cy="638373"/>
          </a:xfrm>
        </p:grpSpPr>
        <p:sp>
          <p:nvSpPr>
            <p:cNvPr id="28" name="Freeform 28"/>
            <p:cNvSpPr/>
            <p:nvPr/>
          </p:nvSpPr>
          <p:spPr>
            <a:xfrm>
              <a:off x="0" y="0"/>
              <a:ext cx="6547643" cy="638373"/>
            </a:xfrm>
            <a:custGeom>
              <a:avLst/>
              <a:gdLst/>
              <a:ahLst/>
              <a:cxnLst/>
              <a:rect l="l" t="t" r="r" b="b"/>
              <a:pathLst>
                <a:path w="6547643" h="638373">
                  <a:moveTo>
                    <a:pt x="0" y="0"/>
                  </a:moveTo>
                  <a:lnTo>
                    <a:pt x="6547643" y="0"/>
                  </a:lnTo>
                  <a:lnTo>
                    <a:pt x="6547643" y="638373"/>
                  </a:lnTo>
                  <a:lnTo>
                    <a:pt x="0" y="638373"/>
                  </a:lnTo>
                  <a:close/>
                </a:path>
              </a:pathLst>
            </a:custGeom>
            <a:solidFill>
              <a:srgbClr val="000000">
                <a:alpha val="0"/>
              </a:srgbClr>
            </a:solidFill>
          </p:spPr>
          <p:txBody>
            <a:bodyPr/>
            <a:lstStyle/>
            <a:p>
              <a:endParaRPr lang="tr-TR"/>
            </a:p>
          </p:txBody>
        </p:sp>
        <p:sp>
          <p:nvSpPr>
            <p:cNvPr id="29" name="TextBox 29"/>
            <p:cNvSpPr txBox="1"/>
            <p:nvPr/>
          </p:nvSpPr>
          <p:spPr>
            <a:xfrm>
              <a:off x="0" y="-95250"/>
              <a:ext cx="6547643"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İş dünyası: 3D toplantılar</a:t>
              </a:r>
            </a:p>
          </p:txBody>
        </p:sp>
      </p:grpSp>
      <p:grpSp>
        <p:nvGrpSpPr>
          <p:cNvPr id="30" name="Group 30"/>
          <p:cNvGrpSpPr/>
          <p:nvPr/>
        </p:nvGrpSpPr>
        <p:grpSpPr>
          <a:xfrm>
            <a:off x="6698902" y="6618685"/>
            <a:ext cx="4910732" cy="478780"/>
            <a:chOff x="0" y="0"/>
            <a:chExt cx="6547643" cy="638373"/>
          </a:xfrm>
        </p:grpSpPr>
        <p:sp>
          <p:nvSpPr>
            <p:cNvPr id="31" name="Freeform 31"/>
            <p:cNvSpPr/>
            <p:nvPr/>
          </p:nvSpPr>
          <p:spPr>
            <a:xfrm>
              <a:off x="0" y="0"/>
              <a:ext cx="6547643" cy="638373"/>
            </a:xfrm>
            <a:custGeom>
              <a:avLst/>
              <a:gdLst/>
              <a:ahLst/>
              <a:cxnLst/>
              <a:rect l="l" t="t" r="r" b="b"/>
              <a:pathLst>
                <a:path w="6547643" h="638373">
                  <a:moveTo>
                    <a:pt x="0" y="0"/>
                  </a:moveTo>
                  <a:lnTo>
                    <a:pt x="6547643" y="0"/>
                  </a:lnTo>
                  <a:lnTo>
                    <a:pt x="6547643" y="638373"/>
                  </a:lnTo>
                  <a:lnTo>
                    <a:pt x="0" y="638373"/>
                  </a:lnTo>
                  <a:close/>
                </a:path>
              </a:pathLst>
            </a:custGeom>
            <a:solidFill>
              <a:srgbClr val="000000">
                <a:alpha val="0"/>
              </a:srgbClr>
            </a:solidFill>
          </p:spPr>
          <p:txBody>
            <a:bodyPr/>
            <a:lstStyle/>
            <a:p>
              <a:endParaRPr lang="tr-TR"/>
            </a:p>
          </p:txBody>
        </p:sp>
        <p:sp>
          <p:nvSpPr>
            <p:cNvPr id="32" name="TextBox 32"/>
            <p:cNvSpPr txBox="1"/>
            <p:nvPr/>
          </p:nvSpPr>
          <p:spPr>
            <a:xfrm>
              <a:off x="0" y="-95250"/>
              <a:ext cx="6547643"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Eğlence: Oyunlar ve etkinlikler</a:t>
              </a:r>
            </a:p>
          </p:txBody>
        </p:sp>
      </p:grpSp>
      <p:grpSp>
        <p:nvGrpSpPr>
          <p:cNvPr id="33" name="Group 33"/>
          <p:cNvGrpSpPr/>
          <p:nvPr/>
        </p:nvGrpSpPr>
        <p:grpSpPr>
          <a:xfrm>
            <a:off x="12349014" y="4712791"/>
            <a:ext cx="3520231" cy="439936"/>
            <a:chOff x="0" y="0"/>
            <a:chExt cx="4693642" cy="586582"/>
          </a:xfrm>
        </p:grpSpPr>
        <p:sp>
          <p:nvSpPr>
            <p:cNvPr id="34" name="Freeform 34"/>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35" name="TextBox 35"/>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Kullanım Alanları</a:t>
              </a:r>
            </a:p>
          </p:txBody>
        </p:sp>
      </p:grpSp>
      <p:grpSp>
        <p:nvGrpSpPr>
          <p:cNvPr id="36" name="Group 36"/>
          <p:cNvGrpSpPr/>
          <p:nvPr/>
        </p:nvGrpSpPr>
        <p:grpSpPr>
          <a:xfrm>
            <a:off x="12349014" y="5451872"/>
            <a:ext cx="4910732" cy="478780"/>
            <a:chOff x="0" y="0"/>
            <a:chExt cx="6547643" cy="638373"/>
          </a:xfrm>
        </p:grpSpPr>
        <p:sp>
          <p:nvSpPr>
            <p:cNvPr id="37" name="Freeform 37"/>
            <p:cNvSpPr/>
            <p:nvPr/>
          </p:nvSpPr>
          <p:spPr>
            <a:xfrm>
              <a:off x="0" y="0"/>
              <a:ext cx="6547643" cy="638373"/>
            </a:xfrm>
            <a:custGeom>
              <a:avLst/>
              <a:gdLst/>
              <a:ahLst/>
              <a:cxnLst/>
              <a:rect l="l" t="t" r="r" b="b"/>
              <a:pathLst>
                <a:path w="6547643" h="638373">
                  <a:moveTo>
                    <a:pt x="0" y="0"/>
                  </a:moveTo>
                  <a:lnTo>
                    <a:pt x="6547643" y="0"/>
                  </a:lnTo>
                  <a:lnTo>
                    <a:pt x="6547643" y="638373"/>
                  </a:lnTo>
                  <a:lnTo>
                    <a:pt x="0" y="638373"/>
                  </a:lnTo>
                  <a:close/>
                </a:path>
              </a:pathLst>
            </a:custGeom>
            <a:solidFill>
              <a:srgbClr val="000000">
                <a:alpha val="0"/>
              </a:srgbClr>
            </a:solidFill>
          </p:spPr>
          <p:txBody>
            <a:bodyPr/>
            <a:lstStyle/>
            <a:p>
              <a:endParaRPr lang="tr-TR"/>
            </a:p>
          </p:txBody>
        </p:sp>
        <p:sp>
          <p:nvSpPr>
            <p:cNvPr id="38" name="TextBox 38"/>
            <p:cNvSpPr txBox="1"/>
            <p:nvPr/>
          </p:nvSpPr>
          <p:spPr>
            <a:xfrm>
              <a:off x="0" y="-95250"/>
              <a:ext cx="6547643"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Oyunlar</a:t>
              </a:r>
            </a:p>
          </p:txBody>
        </p:sp>
      </p:grpSp>
      <p:grpSp>
        <p:nvGrpSpPr>
          <p:cNvPr id="39" name="Group 39"/>
          <p:cNvGrpSpPr/>
          <p:nvPr/>
        </p:nvGrpSpPr>
        <p:grpSpPr>
          <a:xfrm>
            <a:off x="12349014" y="6035279"/>
            <a:ext cx="4910732" cy="478780"/>
            <a:chOff x="0" y="0"/>
            <a:chExt cx="6547643" cy="638373"/>
          </a:xfrm>
        </p:grpSpPr>
        <p:sp>
          <p:nvSpPr>
            <p:cNvPr id="40" name="Freeform 40"/>
            <p:cNvSpPr/>
            <p:nvPr/>
          </p:nvSpPr>
          <p:spPr>
            <a:xfrm>
              <a:off x="0" y="0"/>
              <a:ext cx="6547643" cy="638373"/>
            </a:xfrm>
            <a:custGeom>
              <a:avLst/>
              <a:gdLst/>
              <a:ahLst/>
              <a:cxnLst/>
              <a:rect l="l" t="t" r="r" b="b"/>
              <a:pathLst>
                <a:path w="6547643" h="638373">
                  <a:moveTo>
                    <a:pt x="0" y="0"/>
                  </a:moveTo>
                  <a:lnTo>
                    <a:pt x="6547643" y="0"/>
                  </a:lnTo>
                  <a:lnTo>
                    <a:pt x="6547643" y="638373"/>
                  </a:lnTo>
                  <a:lnTo>
                    <a:pt x="0" y="638373"/>
                  </a:lnTo>
                  <a:close/>
                </a:path>
              </a:pathLst>
            </a:custGeom>
            <a:solidFill>
              <a:srgbClr val="000000">
                <a:alpha val="0"/>
              </a:srgbClr>
            </a:solidFill>
          </p:spPr>
          <p:txBody>
            <a:bodyPr/>
            <a:lstStyle/>
            <a:p>
              <a:endParaRPr lang="tr-TR"/>
            </a:p>
          </p:txBody>
        </p:sp>
        <p:sp>
          <p:nvSpPr>
            <p:cNvPr id="41" name="TextBox 41"/>
            <p:cNvSpPr txBox="1"/>
            <p:nvPr/>
          </p:nvSpPr>
          <p:spPr>
            <a:xfrm>
              <a:off x="0" y="-95250"/>
              <a:ext cx="6547643"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Sanal toplantılar</a:t>
              </a:r>
            </a:p>
          </p:txBody>
        </p:sp>
      </p:grpSp>
      <p:grpSp>
        <p:nvGrpSpPr>
          <p:cNvPr id="42" name="Group 42"/>
          <p:cNvGrpSpPr/>
          <p:nvPr/>
        </p:nvGrpSpPr>
        <p:grpSpPr>
          <a:xfrm>
            <a:off x="12349014" y="6618685"/>
            <a:ext cx="4910732" cy="478780"/>
            <a:chOff x="0" y="0"/>
            <a:chExt cx="6547643" cy="638373"/>
          </a:xfrm>
        </p:grpSpPr>
        <p:sp>
          <p:nvSpPr>
            <p:cNvPr id="43" name="Freeform 43"/>
            <p:cNvSpPr/>
            <p:nvPr/>
          </p:nvSpPr>
          <p:spPr>
            <a:xfrm>
              <a:off x="0" y="0"/>
              <a:ext cx="6547643" cy="638373"/>
            </a:xfrm>
            <a:custGeom>
              <a:avLst/>
              <a:gdLst/>
              <a:ahLst/>
              <a:cxnLst/>
              <a:rect l="l" t="t" r="r" b="b"/>
              <a:pathLst>
                <a:path w="6547643" h="638373">
                  <a:moveTo>
                    <a:pt x="0" y="0"/>
                  </a:moveTo>
                  <a:lnTo>
                    <a:pt x="6547643" y="0"/>
                  </a:lnTo>
                  <a:lnTo>
                    <a:pt x="6547643" y="638373"/>
                  </a:lnTo>
                  <a:lnTo>
                    <a:pt x="0" y="638373"/>
                  </a:lnTo>
                  <a:close/>
                </a:path>
              </a:pathLst>
            </a:custGeom>
            <a:solidFill>
              <a:srgbClr val="000000">
                <a:alpha val="0"/>
              </a:srgbClr>
            </a:solidFill>
          </p:spPr>
          <p:txBody>
            <a:bodyPr/>
            <a:lstStyle/>
            <a:p>
              <a:endParaRPr lang="tr-TR"/>
            </a:p>
          </p:txBody>
        </p:sp>
        <p:sp>
          <p:nvSpPr>
            <p:cNvPr id="44" name="TextBox 44"/>
            <p:cNvSpPr txBox="1"/>
            <p:nvPr/>
          </p:nvSpPr>
          <p:spPr>
            <a:xfrm>
              <a:off x="0" y="-95250"/>
              <a:ext cx="6547643" cy="733623"/>
            </a:xfrm>
            <a:prstGeom prst="rect">
              <a:avLst/>
            </a:prstGeom>
          </p:spPr>
          <p:txBody>
            <a:bodyPr lIns="0" tIns="0" rIns="0" bIns="0" rtlCol="0" anchor="t"/>
            <a:lstStyle/>
            <a:p>
              <a:pPr marL="348754" lvl="1" indent="-174377" algn="l">
                <a:lnSpc>
                  <a:spcPts val="3750"/>
                </a:lnSpc>
                <a:buFont typeface="Arial"/>
                <a:buChar char="•"/>
              </a:pPr>
              <a:r>
                <a:rPr lang="en-US" sz="2312">
                  <a:solidFill>
                    <a:srgbClr val="FFFFFF"/>
                  </a:solidFill>
                  <a:latin typeface="PT Sans"/>
                  <a:ea typeface="PT Sans"/>
                  <a:cs typeface="PT Sans"/>
                  <a:sym typeface="PT Sans"/>
                </a:rPr>
                <a:t>Eğitim simülasyonları</a:t>
              </a:r>
            </a:p>
          </p:txBody>
        </p:sp>
      </p:grpSp>
      <p:grpSp>
        <p:nvGrpSpPr>
          <p:cNvPr id="45" name="Group 45"/>
          <p:cNvGrpSpPr/>
          <p:nvPr/>
        </p:nvGrpSpPr>
        <p:grpSpPr>
          <a:xfrm>
            <a:off x="15796516" y="9542124"/>
            <a:ext cx="2350214" cy="744876"/>
            <a:chOff x="0" y="0"/>
            <a:chExt cx="3133618" cy="993168"/>
          </a:xfrm>
        </p:grpSpPr>
        <p:sp>
          <p:nvSpPr>
            <p:cNvPr id="46" name="Freeform 46"/>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47" name="TextBox 47"/>
          <p:cNvSpPr txBox="1"/>
          <p:nvPr/>
        </p:nvSpPr>
        <p:spPr>
          <a:xfrm>
            <a:off x="16679548" y="590549"/>
            <a:ext cx="694052"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6/17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grpSp>
        <p:nvGrpSpPr>
          <p:cNvPr id="6" name="Group 6"/>
          <p:cNvGrpSpPr/>
          <p:nvPr/>
        </p:nvGrpSpPr>
        <p:grpSpPr>
          <a:xfrm>
            <a:off x="1047155" y="2131814"/>
            <a:ext cx="9379595" cy="880021"/>
            <a:chOff x="0" y="0"/>
            <a:chExt cx="12506127" cy="1173362"/>
          </a:xfrm>
        </p:grpSpPr>
        <p:sp>
          <p:nvSpPr>
            <p:cNvPr id="7" name="Freeform 7"/>
            <p:cNvSpPr/>
            <p:nvPr/>
          </p:nvSpPr>
          <p:spPr>
            <a:xfrm>
              <a:off x="0" y="0"/>
              <a:ext cx="12506127" cy="1173362"/>
            </a:xfrm>
            <a:custGeom>
              <a:avLst/>
              <a:gdLst/>
              <a:ahLst/>
              <a:cxnLst/>
              <a:rect l="l" t="t" r="r" b="b"/>
              <a:pathLst>
                <a:path w="12506127" h="1173362">
                  <a:moveTo>
                    <a:pt x="0" y="0"/>
                  </a:moveTo>
                  <a:lnTo>
                    <a:pt x="12506127" y="0"/>
                  </a:lnTo>
                  <a:lnTo>
                    <a:pt x="12506127" y="1173362"/>
                  </a:lnTo>
                  <a:lnTo>
                    <a:pt x="0" y="1173362"/>
                  </a:lnTo>
                  <a:close/>
                </a:path>
              </a:pathLst>
            </a:custGeom>
            <a:solidFill>
              <a:srgbClr val="000000">
                <a:alpha val="0"/>
              </a:srgbClr>
            </a:solidFill>
          </p:spPr>
          <p:txBody>
            <a:bodyPr/>
            <a:lstStyle/>
            <a:p>
              <a:endParaRPr lang="tr-TR"/>
            </a:p>
          </p:txBody>
        </p:sp>
        <p:sp>
          <p:nvSpPr>
            <p:cNvPr id="8" name="TextBox 8"/>
            <p:cNvSpPr txBox="1"/>
            <p:nvPr/>
          </p:nvSpPr>
          <p:spPr>
            <a:xfrm>
              <a:off x="0" y="-28575"/>
              <a:ext cx="12506127" cy="1201937"/>
            </a:xfrm>
            <a:prstGeom prst="rect">
              <a:avLst/>
            </a:prstGeom>
          </p:spPr>
          <p:txBody>
            <a:bodyPr lIns="0" tIns="0" rIns="0" bIns="0" rtlCol="0" anchor="t"/>
            <a:lstStyle/>
            <a:p>
              <a:pPr algn="l">
                <a:lnSpc>
                  <a:spcPts val="6875"/>
                </a:lnSpc>
              </a:pPr>
              <a:r>
                <a:rPr lang="en-US" sz="5500" b="1">
                  <a:solidFill>
                    <a:srgbClr val="FFFFFF"/>
                  </a:solidFill>
                  <a:latin typeface="Nunito Bold"/>
                  <a:ea typeface="Nunito Bold"/>
                  <a:cs typeface="Nunito Bold"/>
                  <a:sym typeface="Nunito Bold"/>
                </a:rPr>
                <a:t>Metaverse'de Oyun Deneyimi</a:t>
              </a:r>
            </a:p>
          </p:txBody>
        </p:sp>
      </p:grpSp>
      <p:sp>
        <p:nvSpPr>
          <p:cNvPr id="9" name="Freeform 9" descr="preencoded.png"/>
          <p:cNvSpPr/>
          <p:nvPr/>
        </p:nvSpPr>
        <p:spPr>
          <a:xfrm>
            <a:off x="1047155" y="5091112"/>
            <a:ext cx="748010" cy="748010"/>
          </a:xfrm>
          <a:custGeom>
            <a:avLst/>
            <a:gdLst/>
            <a:ahLst/>
            <a:cxnLst/>
            <a:rect l="l" t="t" r="r" b="b"/>
            <a:pathLst>
              <a:path w="748010" h="748010">
                <a:moveTo>
                  <a:pt x="0" y="0"/>
                </a:moveTo>
                <a:lnTo>
                  <a:pt x="748010" y="0"/>
                </a:lnTo>
                <a:lnTo>
                  <a:pt x="748010" y="748010"/>
                </a:lnTo>
                <a:lnTo>
                  <a:pt x="0" y="748010"/>
                </a:lnTo>
                <a:lnTo>
                  <a:pt x="0" y="0"/>
                </a:lnTo>
                <a:close/>
              </a:path>
            </a:pathLst>
          </a:custGeom>
          <a:blipFill>
            <a:blip r:embed="rId6"/>
            <a:stretch>
              <a:fillRect/>
            </a:stretch>
          </a:blipFill>
        </p:spPr>
        <p:txBody>
          <a:bodyPr/>
          <a:lstStyle/>
          <a:p>
            <a:endParaRPr lang="tr-TR"/>
          </a:p>
        </p:txBody>
      </p:sp>
      <p:grpSp>
        <p:nvGrpSpPr>
          <p:cNvPr id="10" name="Group 10"/>
          <p:cNvGrpSpPr/>
          <p:nvPr/>
        </p:nvGrpSpPr>
        <p:grpSpPr>
          <a:xfrm>
            <a:off x="1047155" y="6138267"/>
            <a:ext cx="3711774" cy="879872"/>
            <a:chOff x="0" y="0"/>
            <a:chExt cx="4949032" cy="1173163"/>
          </a:xfrm>
        </p:grpSpPr>
        <p:sp>
          <p:nvSpPr>
            <p:cNvPr id="11" name="Freeform 11"/>
            <p:cNvSpPr/>
            <p:nvPr/>
          </p:nvSpPr>
          <p:spPr>
            <a:xfrm>
              <a:off x="0" y="0"/>
              <a:ext cx="4949032" cy="1173163"/>
            </a:xfrm>
            <a:custGeom>
              <a:avLst/>
              <a:gdLst/>
              <a:ahLst/>
              <a:cxnLst/>
              <a:rect l="l" t="t" r="r" b="b"/>
              <a:pathLst>
                <a:path w="4949032" h="1173163">
                  <a:moveTo>
                    <a:pt x="0" y="0"/>
                  </a:moveTo>
                  <a:lnTo>
                    <a:pt x="4949032" y="0"/>
                  </a:lnTo>
                  <a:lnTo>
                    <a:pt x="4949032" y="1173163"/>
                  </a:lnTo>
                  <a:lnTo>
                    <a:pt x="0" y="1173163"/>
                  </a:lnTo>
                  <a:close/>
                </a:path>
              </a:pathLst>
            </a:custGeom>
            <a:solidFill>
              <a:srgbClr val="000000">
                <a:alpha val="0"/>
              </a:srgbClr>
            </a:solidFill>
          </p:spPr>
          <p:txBody>
            <a:bodyPr/>
            <a:lstStyle/>
            <a:p>
              <a:endParaRPr lang="tr-TR"/>
            </a:p>
          </p:txBody>
        </p:sp>
        <p:sp>
          <p:nvSpPr>
            <p:cNvPr id="12" name="TextBox 12"/>
            <p:cNvSpPr txBox="1"/>
            <p:nvPr/>
          </p:nvSpPr>
          <p:spPr>
            <a:xfrm>
              <a:off x="0" y="-19050"/>
              <a:ext cx="4949032" cy="1192213"/>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Gerçeklik Hissi ve Sürükleyicilik</a:t>
              </a:r>
            </a:p>
          </p:txBody>
        </p:sp>
      </p:grpSp>
      <p:grpSp>
        <p:nvGrpSpPr>
          <p:cNvPr id="13" name="Group 13"/>
          <p:cNvGrpSpPr/>
          <p:nvPr/>
        </p:nvGrpSpPr>
        <p:grpSpPr>
          <a:xfrm>
            <a:off x="1047155" y="7197626"/>
            <a:ext cx="3711774" cy="957560"/>
            <a:chOff x="0" y="0"/>
            <a:chExt cx="4949032" cy="1276747"/>
          </a:xfrm>
        </p:grpSpPr>
        <p:sp>
          <p:nvSpPr>
            <p:cNvPr id="14" name="Freeform 14"/>
            <p:cNvSpPr/>
            <p:nvPr/>
          </p:nvSpPr>
          <p:spPr>
            <a:xfrm>
              <a:off x="0" y="0"/>
              <a:ext cx="4949032" cy="1276747"/>
            </a:xfrm>
            <a:custGeom>
              <a:avLst/>
              <a:gdLst/>
              <a:ahLst/>
              <a:cxnLst/>
              <a:rect l="l" t="t" r="r" b="b"/>
              <a:pathLst>
                <a:path w="4949032" h="1276747">
                  <a:moveTo>
                    <a:pt x="0" y="0"/>
                  </a:moveTo>
                  <a:lnTo>
                    <a:pt x="4949032" y="0"/>
                  </a:lnTo>
                  <a:lnTo>
                    <a:pt x="4949032" y="1276747"/>
                  </a:lnTo>
                  <a:lnTo>
                    <a:pt x="0" y="1276747"/>
                  </a:lnTo>
                  <a:close/>
                </a:path>
              </a:pathLst>
            </a:custGeom>
            <a:solidFill>
              <a:srgbClr val="000000">
                <a:alpha val="0"/>
              </a:srgbClr>
            </a:solidFill>
          </p:spPr>
          <p:txBody>
            <a:bodyPr/>
            <a:lstStyle/>
            <a:p>
              <a:endParaRPr lang="tr-TR"/>
            </a:p>
          </p:txBody>
        </p:sp>
        <p:sp>
          <p:nvSpPr>
            <p:cNvPr id="15" name="TextBox 15"/>
            <p:cNvSpPr txBox="1"/>
            <p:nvPr/>
          </p:nvSpPr>
          <p:spPr>
            <a:xfrm>
              <a:off x="0" y="-95250"/>
              <a:ext cx="4949032"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Oyunları gerçekçi ve etkileşimli hale getirir.</a:t>
              </a:r>
            </a:p>
          </p:txBody>
        </p:sp>
      </p:grpSp>
      <p:sp>
        <p:nvSpPr>
          <p:cNvPr id="16" name="Freeform 16" descr="preencoded.png"/>
          <p:cNvSpPr/>
          <p:nvPr/>
        </p:nvSpPr>
        <p:spPr>
          <a:xfrm>
            <a:off x="5207645" y="5091112"/>
            <a:ext cx="748010" cy="748010"/>
          </a:xfrm>
          <a:custGeom>
            <a:avLst/>
            <a:gdLst/>
            <a:ahLst/>
            <a:cxnLst/>
            <a:rect l="l" t="t" r="r" b="b"/>
            <a:pathLst>
              <a:path w="748010" h="748010">
                <a:moveTo>
                  <a:pt x="0" y="0"/>
                </a:moveTo>
                <a:lnTo>
                  <a:pt x="748010" y="0"/>
                </a:lnTo>
                <a:lnTo>
                  <a:pt x="748010" y="748010"/>
                </a:lnTo>
                <a:lnTo>
                  <a:pt x="0" y="748010"/>
                </a:lnTo>
                <a:lnTo>
                  <a:pt x="0" y="0"/>
                </a:lnTo>
                <a:close/>
              </a:path>
            </a:pathLst>
          </a:custGeom>
          <a:blipFill>
            <a:blip r:embed="rId7"/>
            <a:stretch>
              <a:fillRect/>
            </a:stretch>
          </a:blipFill>
        </p:spPr>
        <p:txBody>
          <a:bodyPr/>
          <a:lstStyle/>
          <a:p>
            <a:endParaRPr lang="tr-TR"/>
          </a:p>
        </p:txBody>
      </p:sp>
      <p:grpSp>
        <p:nvGrpSpPr>
          <p:cNvPr id="17" name="Group 17"/>
          <p:cNvGrpSpPr/>
          <p:nvPr/>
        </p:nvGrpSpPr>
        <p:grpSpPr>
          <a:xfrm>
            <a:off x="5207645" y="6138267"/>
            <a:ext cx="3520231" cy="439936"/>
            <a:chOff x="0" y="0"/>
            <a:chExt cx="4693642" cy="586582"/>
          </a:xfrm>
        </p:grpSpPr>
        <p:sp>
          <p:nvSpPr>
            <p:cNvPr id="18" name="Freeform 18"/>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19" name="TextBox 19"/>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Sosyalleşme</a:t>
              </a:r>
            </a:p>
          </p:txBody>
        </p:sp>
      </p:grpSp>
      <p:grpSp>
        <p:nvGrpSpPr>
          <p:cNvPr id="20" name="Group 20"/>
          <p:cNvGrpSpPr/>
          <p:nvPr/>
        </p:nvGrpSpPr>
        <p:grpSpPr>
          <a:xfrm>
            <a:off x="5207645" y="6757690"/>
            <a:ext cx="3711922" cy="957560"/>
            <a:chOff x="0" y="0"/>
            <a:chExt cx="4949230" cy="1276747"/>
          </a:xfrm>
        </p:grpSpPr>
        <p:sp>
          <p:nvSpPr>
            <p:cNvPr id="21" name="Freeform 21"/>
            <p:cNvSpPr/>
            <p:nvPr/>
          </p:nvSpPr>
          <p:spPr>
            <a:xfrm>
              <a:off x="0" y="0"/>
              <a:ext cx="4949230" cy="1276747"/>
            </a:xfrm>
            <a:custGeom>
              <a:avLst/>
              <a:gdLst/>
              <a:ahLst/>
              <a:cxnLst/>
              <a:rect l="l" t="t" r="r" b="b"/>
              <a:pathLst>
                <a:path w="4949230" h="1276747">
                  <a:moveTo>
                    <a:pt x="0" y="0"/>
                  </a:moveTo>
                  <a:lnTo>
                    <a:pt x="4949230" y="0"/>
                  </a:lnTo>
                  <a:lnTo>
                    <a:pt x="4949230" y="1276747"/>
                  </a:lnTo>
                  <a:lnTo>
                    <a:pt x="0" y="1276747"/>
                  </a:lnTo>
                  <a:close/>
                </a:path>
              </a:pathLst>
            </a:custGeom>
            <a:solidFill>
              <a:srgbClr val="000000">
                <a:alpha val="0"/>
              </a:srgbClr>
            </a:solidFill>
          </p:spPr>
          <p:txBody>
            <a:bodyPr/>
            <a:lstStyle/>
            <a:p>
              <a:endParaRPr lang="tr-TR"/>
            </a:p>
          </p:txBody>
        </p:sp>
        <p:sp>
          <p:nvSpPr>
            <p:cNvPr id="22" name="TextBox 22"/>
            <p:cNvSpPr txBox="1"/>
            <p:nvPr/>
          </p:nvSpPr>
          <p:spPr>
            <a:xfrm>
              <a:off x="0" y="-95250"/>
              <a:ext cx="4949230"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Oyuncular arasında yeni dostluklara olanak tanır.</a:t>
              </a:r>
            </a:p>
          </p:txBody>
        </p:sp>
      </p:grpSp>
      <p:sp>
        <p:nvSpPr>
          <p:cNvPr id="23" name="Freeform 23" descr="preencoded.png"/>
          <p:cNvSpPr/>
          <p:nvPr/>
        </p:nvSpPr>
        <p:spPr>
          <a:xfrm>
            <a:off x="9368284" y="5091112"/>
            <a:ext cx="748010" cy="748010"/>
          </a:xfrm>
          <a:custGeom>
            <a:avLst/>
            <a:gdLst/>
            <a:ahLst/>
            <a:cxnLst/>
            <a:rect l="l" t="t" r="r" b="b"/>
            <a:pathLst>
              <a:path w="748010" h="748010">
                <a:moveTo>
                  <a:pt x="0" y="0"/>
                </a:moveTo>
                <a:lnTo>
                  <a:pt x="748010" y="0"/>
                </a:lnTo>
                <a:lnTo>
                  <a:pt x="748010" y="748010"/>
                </a:lnTo>
                <a:lnTo>
                  <a:pt x="0" y="748010"/>
                </a:lnTo>
                <a:lnTo>
                  <a:pt x="0" y="0"/>
                </a:lnTo>
                <a:close/>
              </a:path>
            </a:pathLst>
          </a:custGeom>
          <a:blipFill>
            <a:blip r:embed="rId8"/>
            <a:stretch>
              <a:fillRect/>
            </a:stretch>
          </a:blipFill>
        </p:spPr>
        <p:txBody>
          <a:bodyPr/>
          <a:lstStyle/>
          <a:p>
            <a:endParaRPr lang="tr-TR"/>
          </a:p>
        </p:txBody>
      </p:sp>
      <p:grpSp>
        <p:nvGrpSpPr>
          <p:cNvPr id="24" name="Group 24"/>
          <p:cNvGrpSpPr/>
          <p:nvPr/>
        </p:nvGrpSpPr>
        <p:grpSpPr>
          <a:xfrm>
            <a:off x="9368284" y="6138267"/>
            <a:ext cx="3520231" cy="439936"/>
            <a:chOff x="0" y="0"/>
            <a:chExt cx="4693642" cy="586582"/>
          </a:xfrm>
        </p:grpSpPr>
        <p:sp>
          <p:nvSpPr>
            <p:cNvPr id="25" name="Freeform 25"/>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26" name="TextBox 26"/>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Kazanma Fırsatları</a:t>
              </a:r>
            </a:p>
          </p:txBody>
        </p:sp>
      </p:grpSp>
      <p:grpSp>
        <p:nvGrpSpPr>
          <p:cNvPr id="27" name="Group 27"/>
          <p:cNvGrpSpPr/>
          <p:nvPr/>
        </p:nvGrpSpPr>
        <p:grpSpPr>
          <a:xfrm>
            <a:off x="9368284" y="6757690"/>
            <a:ext cx="3711922" cy="957560"/>
            <a:chOff x="0" y="0"/>
            <a:chExt cx="4949230" cy="1276747"/>
          </a:xfrm>
        </p:grpSpPr>
        <p:sp>
          <p:nvSpPr>
            <p:cNvPr id="28" name="Freeform 28"/>
            <p:cNvSpPr/>
            <p:nvPr/>
          </p:nvSpPr>
          <p:spPr>
            <a:xfrm>
              <a:off x="0" y="0"/>
              <a:ext cx="4949230" cy="1276747"/>
            </a:xfrm>
            <a:custGeom>
              <a:avLst/>
              <a:gdLst/>
              <a:ahLst/>
              <a:cxnLst/>
              <a:rect l="l" t="t" r="r" b="b"/>
              <a:pathLst>
                <a:path w="4949230" h="1276747">
                  <a:moveTo>
                    <a:pt x="0" y="0"/>
                  </a:moveTo>
                  <a:lnTo>
                    <a:pt x="4949230" y="0"/>
                  </a:lnTo>
                  <a:lnTo>
                    <a:pt x="4949230" y="1276747"/>
                  </a:lnTo>
                  <a:lnTo>
                    <a:pt x="0" y="1276747"/>
                  </a:lnTo>
                  <a:close/>
                </a:path>
              </a:pathLst>
            </a:custGeom>
            <a:solidFill>
              <a:srgbClr val="000000">
                <a:alpha val="0"/>
              </a:srgbClr>
            </a:solidFill>
          </p:spPr>
          <p:txBody>
            <a:bodyPr/>
            <a:lstStyle/>
            <a:p>
              <a:endParaRPr lang="tr-TR"/>
            </a:p>
          </p:txBody>
        </p:sp>
        <p:sp>
          <p:nvSpPr>
            <p:cNvPr id="29" name="TextBox 29"/>
            <p:cNvSpPr txBox="1"/>
            <p:nvPr/>
          </p:nvSpPr>
          <p:spPr>
            <a:xfrm>
              <a:off x="0" y="-95250"/>
              <a:ext cx="4949230"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Oyun içi öğelerle gelir elde etme imkanı sağlar.</a:t>
              </a:r>
            </a:p>
          </p:txBody>
        </p:sp>
      </p:grpSp>
      <p:sp>
        <p:nvSpPr>
          <p:cNvPr id="30" name="Freeform 30" descr="preencoded.png"/>
          <p:cNvSpPr/>
          <p:nvPr/>
        </p:nvSpPr>
        <p:spPr>
          <a:xfrm>
            <a:off x="13528922" y="5091112"/>
            <a:ext cx="748010" cy="748010"/>
          </a:xfrm>
          <a:custGeom>
            <a:avLst/>
            <a:gdLst/>
            <a:ahLst/>
            <a:cxnLst/>
            <a:rect l="l" t="t" r="r" b="b"/>
            <a:pathLst>
              <a:path w="748010" h="748010">
                <a:moveTo>
                  <a:pt x="0" y="0"/>
                </a:moveTo>
                <a:lnTo>
                  <a:pt x="748010" y="0"/>
                </a:lnTo>
                <a:lnTo>
                  <a:pt x="748010" y="748010"/>
                </a:lnTo>
                <a:lnTo>
                  <a:pt x="0" y="748010"/>
                </a:lnTo>
                <a:lnTo>
                  <a:pt x="0" y="0"/>
                </a:lnTo>
                <a:close/>
              </a:path>
            </a:pathLst>
          </a:custGeom>
          <a:blipFill>
            <a:blip r:embed="rId9"/>
            <a:stretch>
              <a:fillRect/>
            </a:stretch>
          </a:blipFill>
        </p:spPr>
        <p:txBody>
          <a:bodyPr/>
          <a:lstStyle/>
          <a:p>
            <a:endParaRPr lang="tr-TR"/>
          </a:p>
        </p:txBody>
      </p:sp>
      <p:grpSp>
        <p:nvGrpSpPr>
          <p:cNvPr id="31" name="Group 31"/>
          <p:cNvGrpSpPr/>
          <p:nvPr/>
        </p:nvGrpSpPr>
        <p:grpSpPr>
          <a:xfrm>
            <a:off x="13528922" y="6138267"/>
            <a:ext cx="3520231" cy="439936"/>
            <a:chOff x="0" y="0"/>
            <a:chExt cx="4693642" cy="586582"/>
          </a:xfrm>
        </p:grpSpPr>
        <p:sp>
          <p:nvSpPr>
            <p:cNvPr id="32" name="Freeform 32"/>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33" name="TextBox 33"/>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Popüler Oyunlar</a:t>
              </a:r>
            </a:p>
          </p:txBody>
        </p:sp>
      </p:grpSp>
      <p:grpSp>
        <p:nvGrpSpPr>
          <p:cNvPr id="34" name="Group 34"/>
          <p:cNvGrpSpPr/>
          <p:nvPr/>
        </p:nvGrpSpPr>
        <p:grpSpPr>
          <a:xfrm>
            <a:off x="13528922" y="6757690"/>
            <a:ext cx="3711922" cy="957560"/>
            <a:chOff x="0" y="0"/>
            <a:chExt cx="4949230" cy="1276747"/>
          </a:xfrm>
        </p:grpSpPr>
        <p:sp>
          <p:nvSpPr>
            <p:cNvPr id="35" name="Freeform 35"/>
            <p:cNvSpPr/>
            <p:nvPr/>
          </p:nvSpPr>
          <p:spPr>
            <a:xfrm>
              <a:off x="0" y="0"/>
              <a:ext cx="4949230" cy="1276747"/>
            </a:xfrm>
            <a:custGeom>
              <a:avLst/>
              <a:gdLst/>
              <a:ahLst/>
              <a:cxnLst/>
              <a:rect l="l" t="t" r="r" b="b"/>
              <a:pathLst>
                <a:path w="4949230" h="1276747">
                  <a:moveTo>
                    <a:pt x="0" y="0"/>
                  </a:moveTo>
                  <a:lnTo>
                    <a:pt x="4949230" y="0"/>
                  </a:lnTo>
                  <a:lnTo>
                    <a:pt x="4949230" y="1276747"/>
                  </a:lnTo>
                  <a:lnTo>
                    <a:pt x="0" y="1276747"/>
                  </a:lnTo>
                  <a:close/>
                </a:path>
              </a:pathLst>
            </a:custGeom>
            <a:solidFill>
              <a:srgbClr val="000000">
                <a:alpha val="0"/>
              </a:srgbClr>
            </a:solidFill>
          </p:spPr>
          <p:txBody>
            <a:bodyPr/>
            <a:lstStyle/>
            <a:p>
              <a:endParaRPr lang="tr-TR"/>
            </a:p>
          </p:txBody>
        </p:sp>
        <p:sp>
          <p:nvSpPr>
            <p:cNvPr id="36" name="TextBox 36"/>
            <p:cNvSpPr txBox="1"/>
            <p:nvPr/>
          </p:nvSpPr>
          <p:spPr>
            <a:xfrm>
              <a:off x="0" y="-95250"/>
              <a:ext cx="4949230"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Axie Infinity, Decentraland ve The Sandbox önde gelir.</a:t>
              </a:r>
            </a:p>
          </p:txBody>
        </p:sp>
      </p:grpSp>
      <p:grpSp>
        <p:nvGrpSpPr>
          <p:cNvPr id="37" name="Group 37"/>
          <p:cNvGrpSpPr/>
          <p:nvPr/>
        </p:nvGrpSpPr>
        <p:grpSpPr>
          <a:xfrm>
            <a:off x="15809359" y="9542124"/>
            <a:ext cx="2350214" cy="744876"/>
            <a:chOff x="0" y="0"/>
            <a:chExt cx="3133618" cy="993168"/>
          </a:xfrm>
        </p:grpSpPr>
        <p:sp>
          <p:nvSpPr>
            <p:cNvPr id="38" name="Freeform 38"/>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39" name="TextBox 39"/>
          <p:cNvSpPr txBox="1"/>
          <p:nvPr/>
        </p:nvSpPr>
        <p:spPr>
          <a:xfrm>
            <a:off x="16656694" y="590549"/>
            <a:ext cx="716905"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7/17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sp>
        <p:nvSpPr>
          <p:cNvPr id="6" name="Freeform 6" descr="preencoded.png"/>
          <p:cNvSpPr/>
          <p:nvPr/>
        </p:nvSpPr>
        <p:spPr>
          <a:xfrm>
            <a:off x="0" y="0"/>
            <a:ext cx="18288000" cy="3740200"/>
          </a:xfrm>
          <a:custGeom>
            <a:avLst/>
            <a:gdLst/>
            <a:ahLst/>
            <a:cxnLst/>
            <a:rect l="l" t="t" r="r" b="b"/>
            <a:pathLst>
              <a:path w="18288000" h="3740200">
                <a:moveTo>
                  <a:pt x="0" y="0"/>
                </a:moveTo>
                <a:lnTo>
                  <a:pt x="18288000" y="0"/>
                </a:lnTo>
                <a:lnTo>
                  <a:pt x="18288000" y="3740200"/>
                </a:lnTo>
                <a:lnTo>
                  <a:pt x="0" y="3740200"/>
                </a:lnTo>
                <a:lnTo>
                  <a:pt x="0" y="0"/>
                </a:lnTo>
                <a:close/>
              </a:path>
            </a:pathLst>
          </a:custGeom>
          <a:blipFill>
            <a:blip r:embed="rId6"/>
            <a:stretch>
              <a:fillRect t="-41" b="-41"/>
            </a:stretch>
          </a:blipFill>
        </p:spPr>
        <p:txBody>
          <a:bodyPr/>
          <a:lstStyle/>
          <a:p>
            <a:endParaRPr lang="tr-TR"/>
          </a:p>
        </p:txBody>
      </p:sp>
      <p:grpSp>
        <p:nvGrpSpPr>
          <p:cNvPr id="7" name="Group 7"/>
          <p:cNvGrpSpPr/>
          <p:nvPr/>
        </p:nvGrpSpPr>
        <p:grpSpPr>
          <a:xfrm>
            <a:off x="1047155" y="4737944"/>
            <a:ext cx="8156822" cy="880021"/>
            <a:chOff x="0" y="0"/>
            <a:chExt cx="10875763" cy="1173362"/>
          </a:xfrm>
        </p:grpSpPr>
        <p:sp>
          <p:nvSpPr>
            <p:cNvPr id="8" name="Freeform 8"/>
            <p:cNvSpPr/>
            <p:nvPr/>
          </p:nvSpPr>
          <p:spPr>
            <a:xfrm>
              <a:off x="0" y="0"/>
              <a:ext cx="10875763" cy="1173362"/>
            </a:xfrm>
            <a:custGeom>
              <a:avLst/>
              <a:gdLst/>
              <a:ahLst/>
              <a:cxnLst/>
              <a:rect l="l" t="t" r="r" b="b"/>
              <a:pathLst>
                <a:path w="10875763" h="1173362">
                  <a:moveTo>
                    <a:pt x="0" y="0"/>
                  </a:moveTo>
                  <a:lnTo>
                    <a:pt x="10875763" y="0"/>
                  </a:lnTo>
                  <a:lnTo>
                    <a:pt x="10875763" y="1173362"/>
                  </a:lnTo>
                  <a:lnTo>
                    <a:pt x="0" y="1173362"/>
                  </a:lnTo>
                  <a:close/>
                </a:path>
              </a:pathLst>
            </a:custGeom>
            <a:solidFill>
              <a:srgbClr val="000000">
                <a:alpha val="0"/>
              </a:srgbClr>
            </a:solidFill>
          </p:spPr>
          <p:txBody>
            <a:bodyPr/>
            <a:lstStyle/>
            <a:p>
              <a:endParaRPr lang="tr-TR"/>
            </a:p>
          </p:txBody>
        </p:sp>
        <p:sp>
          <p:nvSpPr>
            <p:cNvPr id="9" name="TextBox 9"/>
            <p:cNvSpPr txBox="1"/>
            <p:nvPr/>
          </p:nvSpPr>
          <p:spPr>
            <a:xfrm>
              <a:off x="0" y="-28575"/>
              <a:ext cx="10875763" cy="1201937"/>
            </a:xfrm>
            <a:prstGeom prst="rect">
              <a:avLst/>
            </a:prstGeom>
          </p:spPr>
          <p:txBody>
            <a:bodyPr lIns="0" tIns="0" rIns="0" bIns="0" rtlCol="0" anchor="t"/>
            <a:lstStyle/>
            <a:p>
              <a:pPr algn="l">
                <a:lnSpc>
                  <a:spcPts val="6875"/>
                </a:lnSpc>
              </a:pPr>
              <a:r>
                <a:rPr lang="en-US" sz="5500" b="1">
                  <a:solidFill>
                    <a:srgbClr val="FFFFFF"/>
                  </a:solidFill>
                  <a:latin typeface="Nunito Bold"/>
                  <a:ea typeface="Nunito Bold"/>
                  <a:cs typeface="Nunito Bold"/>
                  <a:sym typeface="Nunito Bold"/>
                </a:rPr>
                <a:t>Metaverse'de İş ve Eğitim</a:t>
              </a:r>
            </a:p>
          </p:txBody>
        </p:sp>
      </p:grpSp>
      <p:grpSp>
        <p:nvGrpSpPr>
          <p:cNvPr id="10" name="Group 10"/>
          <p:cNvGrpSpPr/>
          <p:nvPr/>
        </p:nvGrpSpPr>
        <p:grpSpPr>
          <a:xfrm>
            <a:off x="1032867" y="6949976"/>
            <a:ext cx="5127277" cy="327720"/>
            <a:chOff x="0" y="0"/>
            <a:chExt cx="6836370" cy="436960"/>
          </a:xfrm>
        </p:grpSpPr>
        <p:sp>
          <p:nvSpPr>
            <p:cNvPr id="11" name="Freeform 11"/>
            <p:cNvSpPr/>
            <p:nvPr/>
          </p:nvSpPr>
          <p:spPr>
            <a:xfrm>
              <a:off x="19050" y="19050"/>
              <a:ext cx="6798310" cy="398907"/>
            </a:xfrm>
            <a:custGeom>
              <a:avLst/>
              <a:gdLst/>
              <a:ahLst/>
              <a:cxnLst/>
              <a:rect l="l" t="t" r="r" b="b"/>
              <a:pathLst>
                <a:path w="6798310" h="398907">
                  <a:moveTo>
                    <a:pt x="0" y="199390"/>
                  </a:moveTo>
                  <a:cubicBezTo>
                    <a:pt x="0" y="89281"/>
                    <a:pt x="97282" y="0"/>
                    <a:pt x="217297" y="0"/>
                  </a:cubicBezTo>
                  <a:lnTo>
                    <a:pt x="6581013" y="0"/>
                  </a:lnTo>
                  <a:cubicBezTo>
                    <a:pt x="6701028" y="0"/>
                    <a:pt x="6798310" y="89281"/>
                    <a:pt x="6798310" y="199390"/>
                  </a:cubicBezTo>
                  <a:cubicBezTo>
                    <a:pt x="6798310" y="309499"/>
                    <a:pt x="6701028" y="398780"/>
                    <a:pt x="6581013" y="398780"/>
                  </a:cubicBezTo>
                  <a:lnTo>
                    <a:pt x="217297" y="398780"/>
                  </a:lnTo>
                  <a:cubicBezTo>
                    <a:pt x="97282" y="398907"/>
                    <a:pt x="0" y="309626"/>
                    <a:pt x="0" y="199390"/>
                  </a:cubicBezTo>
                  <a:close/>
                </a:path>
              </a:pathLst>
            </a:custGeom>
            <a:solidFill>
              <a:srgbClr val="00002E"/>
            </a:solidFill>
          </p:spPr>
          <p:txBody>
            <a:bodyPr/>
            <a:lstStyle/>
            <a:p>
              <a:endParaRPr lang="tr-TR"/>
            </a:p>
          </p:txBody>
        </p:sp>
        <p:sp>
          <p:nvSpPr>
            <p:cNvPr id="12" name="Freeform 12"/>
            <p:cNvSpPr/>
            <p:nvPr/>
          </p:nvSpPr>
          <p:spPr>
            <a:xfrm>
              <a:off x="0" y="0"/>
              <a:ext cx="6836410" cy="437007"/>
            </a:xfrm>
            <a:custGeom>
              <a:avLst/>
              <a:gdLst/>
              <a:ahLst/>
              <a:cxnLst/>
              <a:rect l="l" t="t" r="r" b="b"/>
              <a:pathLst>
                <a:path w="6836410" h="437007">
                  <a:moveTo>
                    <a:pt x="0" y="218440"/>
                  </a:moveTo>
                  <a:cubicBezTo>
                    <a:pt x="0" y="96266"/>
                    <a:pt x="107315" y="0"/>
                    <a:pt x="236347" y="0"/>
                  </a:cubicBezTo>
                  <a:lnTo>
                    <a:pt x="6600063" y="0"/>
                  </a:lnTo>
                  <a:lnTo>
                    <a:pt x="6600063" y="19050"/>
                  </a:lnTo>
                  <a:lnTo>
                    <a:pt x="6600063" y="0"/>
                  </a:lnTo>
                  <a:cubicBezTo>
                    <a:pt x="6728968" y="0"/>
                    <a:pt x="6836410" y="96266"/>
                    <a:pt x="6836410" y="218440"/>
                  </a:cubicBezTo>
                  <a:lnTo>
                    <a:pt x="6817360" y="218440"/>
                  </a:lnTo>
                  <a:lnTo>
                    <a:pt x="6836410" y="218440"/>
                  </a:lnTo>
                  <a:lnTo>
                    <a:pt x="6817360" y="218440"/>
                  </a:lnTo>
                  <a:lnTo>
                    <a:pt x="6836410" y="218440"/>
                  </a:lnTo>
                  <a:cubicBezTo>
                    <a:pt x="6836410" y="340614"/>
                    <a:pt x="6729095" y="436880"/>
                    <a:pt x="6600063" y="436880"/>
                  </a:cubicBezTo>
                  <a:lnTo>
                    <a:pt x="6600063" y="417830"/>
                  </a:lnTo>
                  <a:lnTo>
                    <a:pt x="6600063" y="436880"/>
                  </a:lnTo>
                  <a:lnTo>
                    <a:pt x="236347" y="436880"/>
                  </a:lnTo>
                  <a:lnTo>
                    <a:pt x="236347" y="417830"/>
                  </a:lnTo>
                  <a:lnTo>
                    <a:pt x="236347" y="436880"/>
                  </a:lnTo>
                  <a:cubicBezTo>
                    <a:pt x="107315" y="437007"/>
                    <a:pt x="0" y="340614"/>
                    <a:pt x="0" y="218440"/>
                  </a:cubicBezTo>
                  <a:moveTo>
                    <a:pt x="38100" y="218440"/>
                  </a:moveTo>
                  <a:lnTo>
                    <a:pt x="19050" y="218440"/>
                  </a:lnTo>
                  <a:lnTo>
                    <a:pt x="38100" y="218440"/>
                  </a:lnTo>
                  <a:cubicBezTo>
                    <a:pt x="38100" y="316611"/>
                    <a:pt x="125222" y="398780"/>
                    <a:pt x="236347" y="398780"/>
                  </a:cubicBezTo>
                  <a:lnTo>
                    <a:pt x="6600063" y="398780"/>
                  </a:lnTo>
                  <a:cubicBezTo>
                    <a:pt x="6711061" y="398780"/>
                    <a:pt x="6798310" y="316484"/>
                    <a:pt x="6798310" y="218440"/>
                  </a:cubicBezTo>
                  <a:cubicBezTo>
                    <a:pt x="6798310" y="120396"/>
                    <a:pt x="6711061" y="38100"/>
                    <a:pt x="6600063" y="38100"/>
                  </a:cubicBezTo>
                  <a:lnTo>
                    <a:pt x="236347" y="38100"/>
                  </a:lnTo>
                  <a:lnTo>
                    <a:pt x="236347" y="19050"/>
                  </a:lnTo>
                  <a:lnTo>
                    <a:pt x="236347" y="38100"/>
                  </a:lnTo>
                  <a:cubicBezTo>
                    <a:pt x="125222" y="38100"/>
                    <a:pt x="38100" y="120396"/>
                    <a:pt x="38100" y="218440"/>
                  </a:cubicBezTo>
                  <a:close/>
                </a:path>
              </a:pathLst>
            </a:custGeom>
            <a:solidFill>
              <a:srgbClr val="F2B42D"/>
            </a:solidFill>
          </p:spPr>
          <p:txBody>
            <a:bodyPr/>
            <a:lstStyle/>
            <a:p>
              <a:endParaRPr lang="tr-TR"/>
            </a:p>
          </p:txBody>
        </p:sp>
      </p:grpSp>
      <p:grpSp>
        <p:nvGrpSpPr>
          <p:cNvPr id="13" name="Group 13"/>
          <p:cNvGrpSpPr/>
          <p:nvPr/>
        </p:nvGrpSpPr>
        <p:grpSpPr>
          <a:xfrm>
            <a:off x="1047155" y="7712125"/>
            <a:ext cx="3520231" cy="439936"/>
            <a:chOff x="0" y="0"/>
            <a:chExt cx="4693642" cy="586582"/>
          </a:xfrm>
        </p:grpSpPr>
        <p:sp>
          <p:nvSpPr>
            <p:cNvPr id="14" name="Freeform 14"/>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15" name="TextBox 15"/>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Sanal Ofisler</a:t>
              </a:r>
            </a:p>
          </p:txBody>
        </p:sp>
      </p:grpSp>
      <p:grpSp>
        <p:nvGrpSpPr>
          <p:cNvPr id="16" name="Group 16"/>
          <p:cNvGrpSpPr/>
          <p:nvPr/>
        </p:nvGrpSpPr>
        <p:grpSpPr>
          <a:xfrm>
            <a:off x="1047155" y="8331547"/>
            <a:ext cx="5098702" cy="957560"/>
            <a:chOff x="0" y="0"/>
            <a:chExt cx="6798270" cy="1276747"/>
          </a:xfrm>
        </p:grpSpPr>
        <p:sp>
          <p:nvSpPr>
            <p:cNvPr id="17" name="Freeform 17"/>
            <p:cNvSpPr/>
            <p:nvPr/>
          </p:nvSpPr>
          <p:spPr>
            <a:xfrm>
              <a:off x="0" y="0"/>
              <a:ext cx="6798270" cy="1276747"/>
            </a:xfrm>
            <a:custGeom>
              <a:avLst/>
              <a:gdLst/>
              <a:ahLst/>
              <a:cxnLst/>
              <a:rect l="l" t="t" r="r" b="b"/>
              <a:pathLst>
                <a:path w="6798270" h="1276747">
                  <a:moveTo>
                    <a:pt x="0" y="0"/>
                  </a:moveTo>
                  <a:lnTo>
                    <a:pt x="6798270" y="0"/>
                  </a:lnTo>
                  <a:lnTo>
                    <a:pt x="6798270" y="1276747"/>
                  </a:lnTo>
                  <a:lnTo>
                    <a:pt x="0" y="1276747"/>
                  </a:lnTo>
                  <a:close/>
                </a:path>
              </a:pathLst>
            </a:custGeom>
            <a:solidFill>
              <a:srgbClr val="000000">
                <a:alpha val="0"/>
              </a:srgbClr>
            </a:solidFill>
          </p:spPr>
          <p:txBody>
            <a:bodyPr/>
            <a:lstStyle/>
            <a:p>
              <a:endParaRPr lang="tr-TR"/>
            </a:p>
          </p:txBody>
        </p:sp>
        <p:sp>
          <p:nvSpPr>
            <p:cNvPr id="18" name="TextBox 18"/>
            <p:cNvSpPr txBox="1"/>
            <p:nvPr/>
          </p:nvSpPr>
          <p:spPr>
            <a:xfrm>
              <a:off x="0" y="-95250"/>
              <a:ext cx="6798270"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Uzaktan çalışma ve toplantılarda yeni boyut.</a:t>
              </a:r>
            </a:p>
          </p:txBody>
        </p:sp>
      </p:grpSp>
      <p:grpSp>
        <p:nvGrpSpPr>
          <p:cNvPr id="19" name="Group 19"/>
          <p:cNvGrpSpPr/>
          <p:nvPr/>
        </p:nvGrpSpPr>
        <p:grpSpPr>
          <a:xfrm>
            <a:off x="6580286" y="6501110"/>
            <a:ext cx="5127277" cy="327720"/>
            <a:chOff x="0" y="0"/>
            <a:chExt cx="6836370" cy="436960"/>
          </a:xfrm>
        </p:grpSpPr>
        <p:sp>
          <p:nvSpPr>
            <p:cNvPr id="20" name="Freeform 20"/>
            <p:cNvSpPr/>
            <p:nvPr/>
          </p:nvSpPr>
          <p:spPr>
            <a:xfrm>
              <a:off x="19050" y="19050"/>
              <a:ext cx="6798310" cy="398907"/>
            </a:xfrm>
            <a:custGeom>
              <a:avLst/>
              <a:gdLst/>
              <a:ahLst/>
              <a:cxnLst/>
              <a:rect l="l" t="t" r="r" b="b"/>
              <a:pathLst>
                <a:path w="6798310" h="398907">
                  <a:moveTo>
                    <a:pt x="0" y="199390"/>
                  </a:moveTo>
                  <a:cubicBezTo>
                    <a:pt x="0" y="89281"/>
                    <a:pt x="97282" y="0"/>
                    <a:pt x="217297" y="0"/>
                  </a:cubicBezTo>
                  <a:lnTo>
                    <a:pt x="6581013" y="0"/>
                  </a:lnTo>
                  <a:cubicBezTo>
                    <a:pt x="6701028" y="0"/>
                    <a:pt x="6798310" y="89281"/>
                    <a:pt x="6798310" y="199390"/>
                  </a:cubicBezTo>
                  <a:cubicBezTo>
                    <a:pt x="6798310" y="309499"/>
                    <a:pt x="6701028" y="398780"/>
                    <a:pt x="6581013" y="398780"/>
                  </a:cubicBezTo>
                  <a:lnTo>
                    <a:pt x="217297" y="398780"/>
                  </a:lnTo>
                  <a:cubicBezTo>
                    <a:pt x="97282" y="398907"/>
                    <a:pt x="0" y="309626"/>
                    <a:pt x="0" y="199390"/>
                  </a:cubicBezTo>
                  <a:close/>
                </a:path>
              </a:pathLst>
            </a:custGeom>
            <a:solidFill>
              <a:srgbClr val="00002E"/>
            </a:solidFill>
          </p:spPr>
          <p:txBody>
            <a:bodyPr/>
            <a:lstStyle/>
            <a:p>
              <a:endParaRPr lang="tr-TR"/>
            </a:p>
          </p:txBody>
        </p:sp>
        <p:sp>
          <p:nvSpPr>
            <p:cNvPr id="21" name="Freeform 21"/>
            <p:cNvSpPr/>
            <p:nvPr/>
          </p:nvSpPr>
          <p:spPr>
            <a:xfrm>
              <a:off x="0" y="0"/>
              <a:ext cx="6836410" cy="437007"/>
            </a:xfrm>
            <a:custGeom>
              <a:avLst/>
              <a:gdLst/>
              <a:ahLst/>
              <a:cxnLst/>
              <a:rect l="l" t="t" r="r" b="b"/>
              <a:pathLst>
                <a:path w="6836410" h="437007">
                  <a:moveTo>
                    <a:pt x="0" y="218440"/>
                  </a:moveTo>
                  <a:cubicBezTo>
                    <a:pt x="0" y="96266"/>
                    <a:pt x="107315" y="0"/>
                    <a:pt x="236347" y="0"/>
                  </a:cubicBezTo>
                  <a:lnTo>
                    <a:pt x="6600063" y="0"/>
                  </a:lnTo>
                  <a:lnTo>
                    <a:pt x="6600063" y="19050"/>
                  </a:lnTo>
                  <a:lnTo>
                    <a:pt x="6600063" y="0"/>
                  </a:lnTo>
                  <a:cubicBezTo>
                    <a:pt x="6728968" y="0"/>
                    <a:pt x="6836410" y="96266"/>
                    <a:pt x="6836410" y="218440"/>
                  </a:cubicBezTo>
                  <a:lnTo>
                    <a:pt x="6817360" y="218440"/>
                  </a:lnTo>
                  <a:lnTo>
                    <a:pt x="6836410" y="218440"/>
                  </a:lnTo>
                  <a:lnTo>
                    <a:pt x="6817360" y="218440"/>
                  </a:lnTo>
                  <a:lnTo>
                    <a:pt x="6836410" y="218440"/>
                  </a:lnTo>
                  <a:cubicBezTo>
                    <a:pt x="6836410" y="340614"/>
                    <a:pt x="6729095" y="436880"/>
                    <a:pt x="6600063" y="436880"/>
                  </a:cubicBezTo>
                  <a:lnTo>
                    <a:pt x="6600063" y="417830"/>
                  </a:lnTo>
                  <a:lnTo>
                    <a:pt x="6600063" y="436880"/>
                  </a:lnTo>
                  <a:lnTo>
                    <a:pt x="236347" y="436880"/>
                  </a:lnTo>
                  <a:lnTo>
                    <a:pt x="236347" y="417830"/>
                  </a:lnTo>
                  <a:lnTo>
                    <a:pt x="236347" y="436880"/>
                  </a:lnTo>
                  <a:cubicBezTo>
                    <a:pt x="107315" y="437007"/>
                    <a:pt x="0" y="340614"/>
                    <a:pt x="0" y="218440"/>
                  </a:cubicBezTo>
                  <a:moveTo>
                    <a:pt x="38100" y="218440"/>
                  </a:moveTo>
                  <a:lnTo>
                    <a:pt x="19050" y="218440"/>
                  </a:lnTo>
                  <a:lnTo>
                    <a:pt x="38100" y="218440"/>
                  </a:lnTo>
                  <a:cubicBezTo>
                    <a:pt x="38100" y="316611"/>
                    <a:pt x="125222" y="398780"/>
                    <a:pt x="236347" y="398780"/>
                  </a:cubicBezTo>
                  <a:lnTo>
                    <a:pt x="6600063" y="398780"/>
                  </a:lnTo>
                  <a:cubicBezTo>
                    <a:pt x="6711061" y="398780"/>
                    <a:pt x="6798310" y="316484"/>
                    <a:pt x="6798310" y="218440"/>
                  </a:cubicBezTo>
                  <a:cubicBezTo>
                    <a:pt x="6798310" y="120396"/>
                    <a:pt x="6711061" y="38100"/>
                    <a:pt x="6600063" y="38100"/>
                  </a:cubicBezTo>
                  <a:lnTo>
                    <a:pt x="236347" y="38100"/>
                  </a:lnTo>
                  <a:lnTo>
                    <a:pt x="236347" y="19050"/>
                  </a:lnTo>
                  <a:lnTo>
                    <a:pt x="236347" y="38100"/>
                  </a:lnTo>
                  <a:cubicBezTo>
                    <a:pt x="125222" y="38100"/>
                    <a:pt x="38100" y="120396"/>
                    <a:pt x="38100" y="218440"/>
                  </a:cubicBezTo>
                  <a:close/>
                </a:path>
              </a:pathLst>
            </a:custGeom>
            <a:solidFill>
              <a:srgbClr val="D7425E"/>
            </a:solidFill>
          </p:spPr>
          <p:txBody>
            <a:bodyPr/>
            <a:lstStyle/>
            <a:p>
              <a:endParaRPr lang="tr-TR"/>
            </a:p>
          </p:txBody>
        </p:sp>
      </p:grpSp>
      <p:grpSp>
        <p:nvGrpSpPr>
          <p:cNvPr id="22" name="Group 22"/>
          <p:cNvGrpSpPr/>
          <p:nvPr/>
        </p:nvGrpSpPr>
        <p:grpSpPr>
          <a:xfrm>
            <a:off x="6594574" y="6985507"/>
            <a:ext cx="3652197" cy="717688"/>
            <a:chOff x="0" y="-370336"/>
            <a:chExt cx="4869597" cy="956918"/>
          </a:xfrm>
        </p:grpSpPr>
        <p:sp>
          <p:nvSpPr>
            <p:cNvPr id="23" name="Freeform 23"/>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24" name="TextBox 24"/>
            <p:cNvSpPr txBox="1"/>
            <p:nvPr/>
          </p:nvSpPr>
          <p:spPr>
            <a:xfrm>
              <a:off x="175955" y="-370336"/>
              <a:ext cx="4693642" cy="605631"/>
            </a:xfrm>
            <a:prstGeom prst="rect">
              <a:avLst/>
            </a:prstGeom>
          </p:spPr>
          <p:txBody>
            <a:bodyPr lIns="0" tIns="0" rIns="0" bIns="0" rtlCol="0" anchor="t"/>
            <a:lstStyle/>
            <a:p>
              <a:pPr algn="l">
                <a:lnSpc>
                  <a:spcPts val="3437"/>
                </a:lnSpc>
              </a:pPr>
              <a:r>
                <a:rPr lang="en-US" sz="2750" b="1" dirty="0" err="1">
                  <a:solidFill>
                    <a:srgbClr val="FFFFFF"/>
                  </a:solidFill>
                  <a:latin typeface="Nunito Bold"/>
                  <a:ea typeface="Nunito Bold"/>
                  <a:cs typeface="Nunito Bold"/>
                  <a:sym typeface="Nunito Bold"/>
                </a:rPr>
                <a:t>Eğitim</a:t>
              </a:r>
              <a:r>
                <a:rPr lang="en-US" sz="2750" b="1" dirty="0">
                  <a:solidFill>
                    <a:srgbClr val="FFFFFF"/>
                  </a:solidFill>
                  <a:latin typeface="Nunito Bold"/>
                  <a:ea typeface="Nunito Bold"/>
                  <a:cs typeface="Nunito Bold"/>
                  <a:sym typeface="Nunito Bold"/>
                </a:rPr>
                <a:t> </a:t>
              </a:r>
              <a:r>
                <a:rPr lang="en-US" sz="2750" b="1" dirty="0" err="1">
                  <a:solidFill>
                    <a:srgbClr val="FFFFFF"/>
                  </a:solidFill>
                  <a:latin typeface="Nunito Bold"/>
                  <a:ea typeface="Nunito Bold"/>
                  <a:cs typeface="Nunito Bold"/>
                  <a:sym typeface="Nunito Bold"/>
                </a:rPr>
                <a:t>Simülasyonları</a:t>
              </a:r>
              <a:endParaRPr lang="en-US" sz="2750" b="1" dirty="0">
                <a:solidFill>
                  <a:srgbClr val="FFFFFF"/>
                </a:solidFill>
                <a:latin typeface="Nunito Bold"/>
                <a:ea typeface="Nunito Bold"/>
                <a:cs typeface="Nunito Bold"/>
                <a:sym typeface="Nunito Bold"/>
              </a:endParaRPr>
            </a:p>
          </p:txBody>
        </p:sp>
      </p:grpSp>
      <p:grpSp>
        <p:nvGrpSpPr>
          <p:cNvPr id="25" name="Group 25"/>
          <p:cNvGrpSpPr/>
          <p:nvPr/>
        </p:nvGrpSpPr>
        <p:grpSpPr>
          <a:xfrm>
            <a:off x="6594574" y="7882681"/>
            <a:ext cx="5224856" cy="1058391"/>
            <a:chOff x="0" y="0"/>
            <a:chExt cx="6966475" cy="1411189"/>
          </a:xfrm>
        </p:grpSpPr>
        <p:sp>
          <p:nvSpPr>
            <p:cNvPr id="26" name="Freeform 26"/>
            <p:cNvSpPr/>
            <p:nvPr/>
          </p:nvSpPr>
          <p:spPr>
            <a:xfrm>
              <a:off x="0" y="0"/>
              <a:ext cx="6798270" cy="1276747"/>
            </a:xfrm>
            <a:custGeom>
              <a:avLst/>
              <a:gdLst/>
              <a:ahLst/>
              <a:cxnLst/>
              <a:rect l="l" t="t" r="r" b="b"/>
              <a:pathLst>
                <a:path w="6798270" h="1276747">
                  <a:moveTo>
                    <a:pt x="0" y="0"/>
                  </a:moveTo>
                  <a:lnTo>
                    <a:pt x="6798270" y="0"/>
                  </a:lnTo>
                  <a:lnTo>
                    <a:pt x="6798270" y="1276747"/>
                  </a:lnTo>
                  <a:lnTo>
                    <a:pt x="0" y="1276747"/>
                  </a:lnTo>
                  <a:close/>
                </a:path>
              </a:pathLst>
            </a:custGeom>
            <a:solidFill>
              <a:srgbClr val="000000">
                <a:alpha val="0"/>
              </a:srgbClr>
            </a:solidFill>
          </p:spPr>
          <p:txBody>
            <a:bodyPr/>
            <a:lstStyle/>
            <a:p>
              <a:endParaRPr lang="tr-TR"/>
            </a:p>
          </p:txBody>
        </p:sp>
        <p:sp>
          <p:nvSpPr>
            <p:cNvPr id="27" name="TextBox 27"/>
            <p:cNvSpPr txBox="1"/>
            <p:nvPr/>
          </p:nvSpPr>
          <p:spPr>
            <a:xfrm>
              <a:off x="168205" y="39193"/>
              <a:ext cx="6798270" cy="1371996"/>
            </a:xfrm>
            <a:prstGeom prst="rect">
              <a:avLst/>
            </a:prstGeom>
          </p:spPr>
          <p:txBody>
            <a:bodyPr lIns="0" tIns="0" rIns="0" bIns="0" rtlCol="0" anchor="t"/>
            <a:lstStyle/>
            <a:p>
              <a:pPr algn="l">
                <a:lnSpc>
                  <a:spcPts val="3750"/>
                </a:lnSpc>
              </a:pPr>
              <a:r>
                <a:rPr lang="en-US" sz="2312" dirty="0" err="1">
                  <a:solidFill>
                    <a:srgbClr val="FFFFFF"/>
                  </a:solidFill>
                  <a:latin typeface="PT Sans"/>
                  <a:ea typeface="PT Sans"/>
                  <a:cs typeface="PT Sans"/>
                  <a:sym typeface="PT Sans"/>
                </a:rPr>
                <a:t>Gerçekçi</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ve</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etkileşimli</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uzaktan</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öğrenme</a:t>
              </a:r>
              <a:r>
                <a:rPr lang="en-US" sz="2312" dirty="0">
                  <a:solidFill>
                    <a:srgbClr val="FFFFFF"/>
                  </a:solidFill>
                  <a:latin typeface="PT Sans"/>
                  <a:ea typeface="PT Sans"/>
                  <a:cs typeface="PT Sans"/>
                  <a:sym typeface="PT Sans"/>
                </a:rPr>
                <a:t> </a:t>
              </a:r>
              <a:r>
                <a:rPr lang="en-US" sz="2312" dirty="0" err="1">
                  <a:solidFill>
                    <a:srgbClr val="FFFFFF"/>
                  </a:solidFill>
                  <a:latin typeface="PT Sans"/>
                  <a:ea typeface="PT Sans"/>
                  <a:cs typeface="PT Sans"/>
                  <a:sym typeface="PT Sans"/>
                </a:rPr>
                <a:t>ortamları</a:t>
              </a:r>
              <a:r>
                <a:rPr lang="en-US" sz="2312" dirty="0">
                  <a:solidFill>
                    <a:srgbClr val="FFFFFF"/>
                  </a:solidFill>
                  <a:latin typeface="PT Sans"/>
                  <a:ea typeface="PT Sans"/>
                  <a:cs typeface="PT Sans"/>
                  <a:sym typeface="PT Sans"/>
                </a:rPr>
                <a:t>.</a:t>
              </a:r>
            </a:p>
          </p:txBody>
        </p:sp>
      </p:grpSp>
      <p:grpSp>
        <p:nvGrpSpPr>
          <p:cNvPr id="28" name="Group 28"/>
          <p:cNvGrpSpPr/>
          <p:nvPr/>
        </p:nvGrpSpPr>
        <p:grpSpPr>
          <a:xfrm>
            <a:off x="12127706" y="6052394"/>
            <a:ext cx="5127278" cy="327720"/>
            <a:chOff x="0" y="0"/>
            <a:chExt cx="6836370" cy="436960"/>
          </a:xfrm>
        </p:grpSpPr>
        <p:sp>
          <p:nvSpPr>
            <p:cNvPr id="29" name="Freeform 29"/>
            <p:cNvSpPr/>
            <p:nvPr/>
          </p:nvSpPr>
          <p:spPr>
            <a:xfrm>
              <a:off x="19050" y="19050"/>
              <a:ext cx="6798310" cy="398907"/>
            </a:xfrm>
            <a:custGeom>
              <a:avLst/>
              <a:gdLst/>
              <a:ahLst/>
              <a:cxnLst/>
              <a:rect l="l" t="t" r="r" b="b"/>
              <a:pathLst>
                <a:path w="6798310" h="398907">
                  <a:moveTo>
                    <a:pt x="0" y="199390"/>
                  </a:moveTo>
                  <a:cubicBezTo>
                    <a:pt x="0" y="89281"/>
                    <a:pt x="97282" y="0"/>
                    <a:pt x="217297" y="0"/>
                  </a:cubicBezTo>
                  <a:lnTo>
                    <a:pt x="6581013" y="0"/>
                  </a:lnTo>
                  <a:cubicBezTo>
                    <a:pt x="6701028" y="0"/>
                    <a:pt x="6798310" y="89281"/>
                    <a:pt x="6798310" y="199390"/>
                  </a:cubicBezTo>
                  <a:cubicBezTo>
                    <a:pt x="6798310" y="309499"/>
                    <a:pt x="6701028" y="398780"/>
                    <a:pt x="6581013" y="398780"/>
                  </a:cubicBezTo>
                  <a:lnTo>
                    <a:pt x="217297" y="398780"/>
                  </a:lnTo>
                  <a:cubicBezTo>
                    <a:pt x="97282" y="398907"/>
                    <a:pt x="0" y="309626"/>
                    <a:pt x="0" y="199390"/>
                  </a:cubicBezTo>
                  <a:close/>
                </a:path>
              </a:pathLst>
            </a:custGeom>
            <a:solidFill>
              <a:srgbClr val="00002E"/>
            </a:solidFill>
          </p:spPr>
          <p:txBody>
            <a:bodyPr/>
            <a:lstStyle/>
            <a:p>
              <a:endParaRPr lang="tr-TR"/>
            </a:p>
          </p:txBody>
        </p:sp>
        <p:sp>
          <p:nvSpPr>
            <p:cNvPr id="30" name="Freeform 30"/>
            <p:cNvSpPr/>
            <p:nvPr/>
          </p:nvSpPr>
          <p:spPr>
            <a:xfrm>
              <a:off x="0" y="0"/>
              <a:ext cx="6836410" cy="437007"/>
            </a:xfrm>
            <a:custGeom>
              <a:avLst/>
              <a:gdLst/>
              <a:ahLst/>
              <a:cxnLst/>
              <a:rect l="l" t="t" r="r" b="b"/>
              <a:pathLst>
                <a:path w="6836410" h="437007">
                  <a:moveTo>
                    <a:pt x="0" y="218440"/>
                  </a:moveTo>
                  <a:cubicBezTo>
                    <a:pt x="0" y="96266"/>
                    <a:pt x="107315" y="0"/>
                    <a:pt x="236347" y="0"/>
                  </a:cubicBezTo>
                  <a:lnTo>
                    <a:pt x="6600063" y="0"/>
                  </a:lnTo>
                  <a:lnTo>
                    <a:pt x="6600063" y="19050"/>
                  </a:lnTo>
                  <a:lnTo>
                    <a:pt x="6600063" y="0"/>
                  </a:lnTo>
                  <a:cubicBezTo>
                    <a:pt x="6728968" y="0"/>
                    <a:pt x="6836410" y="96266"/>
                    <a:pt x="6836410" y="218440"/>
                  </a:cubicBezTo>
                  <a:lnTo>
                    <a:pt x="6817360" y="218440"/>
                  </a:lnTo>
                  <a:lnTo>
                    <a:pt x="6836410" y="218440"/>
                  </a:lnTo>
                  <a:lnTo>
                    <a:pt x="6817360" y="218440"/>
                  </a:lnTo>
                  <a:lnTo>
                    <a:pt x="6836410" y="218440"/>
                  </a:lnTo>
                  <a:cubicBezTo>
                    <a:pt x="6836410" y="340614"/>
                    <a:pt x="6729095" y="436880"/>
                    <a:pt x="6600063" y="436880"/>
                  </a:cubicBezTo>
                  <a:lnTo>
                    <a:pt x="6600063" y="417830"/>
                  </a:lnTo>
                  <a:lnTo>
                    <a:pt x="6600063" y="436880"/>
                  </a:lnTo>
                  <a:lnTo>
                    <a:pt x="236347" y="436880"/>
                  </a:lnTo>
                  <a:lnTo>
                    <a:pt x="236347" y="417830"/>
                  </a:lnTo>
                  <a:lnTo>
                    <a:pt x="236347" y="436880"/>
                  </a:lnTo>
                  <a:cubicBezTo>
                    <a:pt x="107315" y="437007"/>
                    <a:pt x="0" y="340614"/>
                    <a:pt x="0" y="218440"/>
                  </a:cubicBezTo>
                  <a:moveTo>
                    <a:pt x="38100" y="218440"/>
                  </a:moveTo>
                  <a:lnTo>
                    <a:pt x="19050" y="218440"/>
                  </a:lnTo>
                  <a:lnTo>
                    <a:pt x="38100" y="218440"/>
                  </a:lnTo>
                  <a:cubicBezTo>
                    <a:pt x="38100" y="316611"/>
                    <a:pt x="125222" y="398780"/>
                    <a:pt x="236347" y="398780"/>
                  </a:cubicBezTo>
                  <a:lnTo>
                    <a:pt x="6600063" y="398780"/>
                  </a:lnTo>
                  <a:cubicBezTo>
                    <a:pt x="6711061" y="398780"/>
                    <a:pt x="6798310" y="316484"/>
                    <a:pt x="6798310" y="218440"/>
                  </a:cubicBezTo>
                  <a:cubicBezTo>
                    <a:pt x="6798310" y="120396"/>
                    <a:pt x="6711061" y="38100"/>
                    <a:pt x="6600063" y="38100"/>
                  </a:cubicBezTo>
                  <a:lnTo>
                    <a:pt x="236347" y="38100"/>
                  </a:lnTo>
                  <a:lnTo>
                    <a:pt x="236347" y="19050"/>
                  </a:lnTo>
                  <a:lnTo>
                    <a:pt x="236347" y="38100"/>
                  </a:lnTo>
                  <a:cubicBezTo>
                    <a:pt x="125222" y="38100"/>
                    <a:pt x="38100" y="120396"/>
                    <a:pt x="38100" y="218440"/>
                  </a:cubicBezTo>
                  <a:close/>
                </a:path>
              </a:pathLst>
            </a:custGeom>
            <a:solidFill>
              <a:srgbClr val="DD785E"/>
            </a:solidFill>
          </p:spPr>
          <p:txBody>
            <a:bodyPr/>
            <a:lstStyle/>
            <a:p>
              <a:endParaRPr lang="tr-TR"/>
            </a:p>
          </p:txBody>
        </p:sp>
      </p:grpSp>
      <p:grpSp>
        <p:nvGrpSpPr>
          <p:cNvPr id="31" name="Group 31"/>
          <p:cNvGrpSpPr/>
          <p:nvPr/>
        </p:nvGrpSpPr>
        <p:grpSpPr>
          <a:xfrm>
            <a:off x="12141994" y="6814542"/>
            <a:ext cx="3520231" cy="439936"/>
            <a:chOff x="0" y="0"/>
            <a:chExt cx="4693642" cy="586582"/>
          </a:xfrm>
        </p:grpSpPr>
        <p:sp>
          <p:nvSpPr>
            <p:cNvPr id="32" name="Freeform 32"/>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33" name="TextBox 33"/>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İşbirliği</a:t>
              </a:r>
            </a:p>
          </p:txBody>
        </p:sp>
      </p:grpSp>
      <p:grpSp>
        <p:nvGrpSpPr>
          <p:cNvPr id="34" name="Group 34"/>
          <p:cNvGrpSpPr/>
          <p:nvPr/>
        </p:nvGrpSpPr>
        <p:grpSpPr>
          <a:xfrm>
            <a:off x="12141994" y="7433965"/>
            <a:ext cx="5098702" cy="478780"/>
            <a:chOff x="0" y="0"/>
            <a:chExt cx="6798270" cy="638373"/>
          </a:xfrm>
        </p:grpSpPr>
        <p:sp>
          <p:nvSpPr>
            <p:cNvPr id="35" name="Freeform 35"/>
            <p:cNvSpPr/>
            <p:nvPr/>
          </p:nvSpPr>
          <p:spPr>
            <a:xfrm>
              <a:off x="0" y="0"/>
              <a:ext cx="6798270" cy="638373"/>
            </a:xfrm>
            <a:custGeom>
              <a:avLst/>
              <a:gdLst/>
              <a:ahLst/>
              <a:cxnLst/>
              <a:rect l="l" t="t" r="r" b="b"/>
              <a:pathLst>
                <a:path w="6798270" h="638373">
                  <a:moveTo>
                    <a:pt x="0" y="0"/>
                  </a:moveTo>
                  <a:lnTo>
                    <a:pt x="6798270" y="0"/>
                  </a:lnTo>
                  <a:lnTo>
                    <a:pt x="6798270" y="638373"/>
                  </a:lnTo>
                  <a:lnTo>
                    <a:pt x="0" y="638373"/>
                  </a:lnTo>
                  <a:close/>
                </a:path>
              </a:pathLst>
            </a:custGeom>
            <a:solidFill>
              <a:srgbClr val="000000">
                <a:alpha val="0"/>
              </a:srgbClr>
            </a:solidFill>
          </p:spPr>
          <p:txBody>
            <a:bodyPr/>
            <a:lstStyle/>
            <a:p>
              <a:endParaRPr lang="tr-TR"/>
            </a:p>
          </p:txBody>
        </p:sp>
        <p:sp>
          <p:nvSpPr>
            <p:cNvPr id="36" name="TextBox 36"/>
            <p:cNvSpPr txBox="1"/>
            <p:nvPr/>
          </p:nvSpPr>
          <p:spPr>
            <a:xfrm>
              <a:off x="0" y="-95250"/>
              <a:ext cx="6798270" cy="733623"/>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Yaratıcılığı ve takım çalışmasını artırır.</a:t>
              </a:r>
            </a:p>
          </p:txBody>
        </p:sp>
      </p:grpSp>
      <p:grpSp>
        <p:nvGrpSpPr>
          <p:cNvPr id="37" name="Group 37"/>
          <p:cNvGrpSpPr/>
          <p:nvPr/>
        </p:nvGrpSpPr>
        <p:grpSpPr>
          <a:xfrm>
            <a:off x="15796516" y="9542124"/>
            <a:ext cx="2350214" cy="744876"/>
            <a:chOff x="0" y="0"/>
            <a:chExt cx="3133618" cy="993168"/>
          </a:xfrm>
        </p:grpSpPr>
        <p:sp>
          <p:nvSpPr>
            <p:cNvPr id="38" name="Freeform 38"/>
            <p:cNvSpPr/>
            <p:nvPr/>
          </p:nvSpPr>
          <p:spPr>
            <a:xfrm>
              <a:off x="0" y="0"/>
              <a:ext cx="3133598" cy="993140"/>
            </a:xfrm>
            <a:custGeom>
              <a:avLst/>
              <a:gdLst/>
              <a:ahLst/>
              <a:cxnLst/>
              <a:rect l="l" t="t" r="r" b="b"/>
              <a:pathLst>
                <a:path w="3133598" h="993140">
                  <a:moveTo>
                    <a:pt x="0" y="0"/>
                  </a:moveTo>
                  <a:lnTo>
                    <a:pt x="3133598" y="0"/>
                  </a:lnTo>
                  <a:lnTo>
                    <a:pt x="3133598" y="993140"/>
                  </a:lnTo>
                  <a:lnTo>
                    <a:pt x="0" y="993140"/>
                  </a:lnTo>
                  <a:close/>
                </a:path>
              </a:pathLst>
            </a:custGeom>
            <a:solidFill>
              <a:srgbClr val="00002E"/>
            </a:solidFill>
          </p:spPr>
          <p:txBody>
            <a:bodyPr/>
            <a:lstStyle/>
            <a:p>
              <a:endParaRPr lang="tr-TR"/>
            </a:p>
          </p:txBody>
        </p:sp>
      </p:grpSp>
      <p:sp>
        <p:nvSpPr>
          <p:cNvPr id="39" name="TextBox 39"/>
          <p:cNvSpPr txBox="1"/>
          <p:nvPr/>
        </p:nvSpPr>
        <p:spPr>
          <a:xfrm>
            <a:off x="16679548" y="590549"/>
            <a:ext cx="694052"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8/17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0002E">
                <a:alpha val="56078"/>
              </a:srgbClr>
            </a:solidFill>
          </p:spPr>
          <p:txBody>
            <a:bodyPr/>
            <a:lstStyle/>
            <a:p>
              <a:endParaRPr lang="tr-TR"/>
            </a:p>
          </p:txBody>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txBody>
          <a:bodyPr/>
          <a:lstStyle/>
          <a:p>
            <a:endParaRPr lang="tr-TR"/>
          </a:p>
        </p:txBody>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txBody>
          <a:bodyPr/>
          <a:lstStyle/>
          <a:p>
            <a:endParaRPr lang="tr-TR"/>
          </a:p>
        </p:txBody>
      </p:sp>
      <p:grpSp>
        <p:nvGrpSpPr>
          <p:cNvPr id="7" name="Group 7"/>
          <p:cNvGrpSpPr/>
          <p:nvPr/>
        </p:nvGrpSpPr>
        <p:grpSpPr>
          <a:xfrm>
            <a:off x="1047155" y="1975991"/>
            <a:ext cx="9335691" cy="1760041"/>
            <a:chOff x="0" y="0"/>
            <a:chExt cx="12447588" cy="2346722"/>
          </a:xfrm>
        </p:grpSpPr>
        <p:sp>
          <p:nvSpPr>
            <p:cNvPr id="8" name="Freeform 8"/>
            <p:cNvSpPr/>
            <p:nvPr/>
          </p:nvSpPr>
          <p:spPr>
            <a:xfrm>
              <a:off x="0" y="0"/>
              <a:ext cx="12447588" cy="2346722"/>
            </a:xfrm>
            <a:custGeom>
              <a:avLst/>
              <a:gdLst/>
              <a:ahLst/>
              <a:cxnLst/>
              <a:rect l="l" t="t" r="r" b="b"/>
              <a:pathLst>
                <a:path w="12447588" h="2346722">
                  <a:moveTo>
                    <a:pt x="0" y="0"/>
                  </a:moveTo>
                  <a:lnTo>
                    <a:pt x="12447588" y="0"/>
                  </a:lnTo>
                  <a:lnTo>
                    <a:pt x="12447588" y="2346722"/>
                  </a:lnTo>
                  <a:lnTo>
                    <a:pt x="0" y="2346722"/>
                  </a:lnTo>
                  <a:close/>
                </a:path>
              </a:pathLst>
            </a:custGeom>
            <a:solidFill>
              <a:srgbClr val="000000">
                <a:alpha val="0"/>
              </a:srgbClr>
            </a:solidFill>
          </p:spPr>
          <p:txBody>
            <a:bodyPr/>
            <a:lstStyle/>
            <a:p>
              <a:endParaRPr lang="tr-TR"/>
            </a:p>
          </p:txBody>
        </p:sp>
        <p:sp>
          <p:nvSpPr>
            <p:cNvPr id="9" name="TextBox 9"/>
            <p:cNvSpPr txBox="1"/>
            <p:nvPr/>
          </p:nvSpPr>
          <p:spPr>
            <a:xfrm>
              <a:off x="0" y="-28575"/>
              <a:ext cx="12447588" cy="2375297"/>
            </a:xfrm>
            <a:prstGeom prst="rect">
              <a:avLst/>
            </a:prstGeom>
          </p:spPr>
          <p:txBody>
            <a:bodyPr lIns="0" tIns="0" rIns="0" bIns="0" rtlCol="0" anchor="t"/>
            <a:lstStyle/>
            <a:p>
              <a:pPr algn="l">
                <a:lnSpc>
                  <a:spcPts val="6875"/>
                </a:lnSpc>
              </a:pPr>
              <a:r>
                <a:rPr lang="en-US" sz="5500" b="1">
                  <a:solidFill>
                    <a:srgbClr val="FFFFFF"/>
                  </a:solidFill>
                  <a:latin typeface="Nunito Bold"/>
                  <a:ea typeface="Nunito Bold"/>
                  <a:cs typeface="Nunito Bold"/>
                  <a:sym typeface="Nunito Bold"/>
                </a:rPr>
                <a:t>Metaverse'de Sosyalleşme ve Etkileşim</a:t>
              </a:r>
            </a:p>
          </p:txBody>
        </p:sp>
      </p:grpSp>
      <p:grpSp>
        <p:nvGrpSpPr>
          <p:cNvPr id="10" name="Group 10"/>
          <p:cNvGrpSpPr/>
          <p:nvPr/>
        </p:nvGrpSpPr>
        <p:grpSpPr>
          <a:xfrm>
            <a:off x="1032867" y="4506962"/>
            <a:ext cx="701725" cy="701725"/>
            <a:chOff x="0" y="0"/>
            <a:chExt cx="935633" cy="935633"/>
          </a:xfrm>
        </p:grpSpPr>
        <p:sp>
          <p:nvSpPr>
            <p:cNvPr id="11" name="Freeform 11"/>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txBody>
            <a:bodyPr/>
            <a:lstStyle/>
            <a:p>
              <a:endParaRPr lang="tr-TR"/>
            </a:p>
          </p:txBody>
        </p:sp>
        <p:sp>
          <p:nvSpPr>
            <p:cNvPr id="12" name="Freeform 12"/>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F2B42D"/>
            </a:solidFill>
          </p:spPr>
          <p:txBody>
            <a:bodyPr/>
            <a:lstStyle/>
            <a:p>
              <a:endParaRPr lang="tr-TR"/>
            </a:p>
          </p:txBody>
        </p:sp>
      </p:grpSp>
      <p:grpSp>
        <p:nvGrpSpPr>
          <p:cNvPr id="13" name="Group 13"/>
          <p:cNvGrpSpPr/>
          <p:nvPr/>
        </p:nvGrpSpPr>
        <p:grpSpPr>
          <a:xfrm>
            <a:off x="1172468" y="4593729"/>
            <a:ext cx="422374" cy="528042"/>
            <a:chOff x="0" y="0"/>
            <a:chExt cx="563165" cy="704057"/>
          </a:xfrm>
        </p:grpSpPr>
        <p:sp>
          <p:nvSpPr>
            <p:cNvPr id="14" name="Freeform 14"/>
            <p:cNvSpPr/>
            <p:nvPr/>
          </p:nvSpPr>
          <p:spPr>
            <a:xfrm>
              <a:off x="0" y="0"/>
              <a:ext cx="563165" cy="704057"/>
            </a:xfrm>
            <a:custGeom>
              <a:avLst/>
              <a:gdLst/>
              <a:ahLst/>
              <a:cxnLst/>
              <a:rect l="l" t="t" r="r" b="b"/>
              <a:pathLst>
                <a:path w="563165" h="704057">
                  <a:moveTo>
                    <a:pt x="0" y="0"/>
                  </a:moveTo>
                  <a:lnTo>
                    <a:pt x="563165" y="0"/>
                  </a:lnTo>
                  <a:lnTo>
                    <a:pt x="563165" y="704057"/>
                  </a:lnTo>
                  <a:lnTo>
                    <a:pt x="0" y="704057"/>
                  </a:lnTo>
                  <a:close/>
                </a:path>
              </a:pathLst>
            </a:custGeom>
            <a:solidFill>
              <a:srgbClr val="000000">
                <a:alpha val="0"/>
              </a:srgbClr>
            </a:solidFill>
          </p:spPr>
          <p:txBody>
            <a:bodyPr/>
            <a:lstStyle/>
            <a:p>
              <a:endParaRPr lang="tr-TR"/>
            </a:p>
          </p:txBody>
        </p:sp>
        <p:sp>
          <p:nvSpPr>
            <p:cNvPr id="15" name="TextBox 15"/>
            <p:cNvSpPr txBox="1"/>
            <p:nvPr/>
          </p:nvSpPr>
          <p:spPr>
            <a:xfrm>
              <a:off x="0" y="57150"/>
              <a:ext cx="563165" cy="646907"/>
            </a:xfrm>
            <a:prstGeom prst="rect">
              <a:avLst/>
            </a:prstGeom>
          </p:spPr>
          <p:txBody>
            <a:bodyPr lIns="0" tIns="0" rIns="0" bIns="0" rtlCol="0" anchor="t"/>
            <a:lstStyle/>
            <a:p>
              <a:pPr algn="ctr">
                <a:lnSpc>
                  <a:spcPts val="3312"/>
                </a:lnSpc>
              </a:pPr>
              <a:r>
                <a:rPr lang="en-US" sz="3312" b="1">
                  <a:solidFill>
                    <a:srgbClr val="FFFFFF"/>
                  </a:solidFill>
                  <a:latin typeface="Nunito Bold"/>
                  <a:ea typeface="Nunito Bold"/>
                  <a:cs typeface="Nunito Bold"/>
                  <a:sym typeface="Nunito Bold"/>
                </a:rPr>
                <a:t>1</a:t>
              </a:r>
            </a:p>
          </p:txBody>
        </p:sp>
      </p:grpSp>
      <p:grpSp>
        <p:nvGrpSpPr>
          <p:cNvPr id="16" name="Group 16"/>
          <p:cNvGrpSpPr/>
          <p:nvPr/>
        </p:nvGrpSpPr>
        <p:grpSpPr>
          <a:xfrm>
            <a:off x="2019449" y="4521250"/>
            <a:ext cx="3520231" cy="439936"/>
            <a:chOff x="0" y="0"/>
            <a:chExt cx="4693642" cy="586582"/>
          </a:xfrm>
        </p:grpSpPr>
        <p:sp>
          <p:nvSpPr>
            <p:cNvPr id="17" name="Freeform 17"/>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18" name="TextBox 18"/>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Yeni Arkadaşlıklar</a:t>
              </a:r>
            </a:p>
          </p:txBody>
        </p:sp>
      </p:grpSp>
      <p:grpSp>
        <p:nvGrpSpPr>
          <p:cNvPr id="19" name="Group 19"/>
          <p:cNvGrpSpPr/>
          <p:nvPr/>
        </p:nvGrpSpPr>
        <p:grpSpPr>
          <a:xfrm>
            <a:off x="2019449" y="5140673"/>
            <a:ext cx="3545979" cy="957560"/>
            <a:chOff x="0" y="0"/>
            <a:chExt cx="4727972" cy="1276747"/>
          </a:xfrm>
        </p:grpSpPr>
        <p:sp>
          <p:nvSpPr>
            <p:cNvPr id="20" name="Freeform 20"/>
            <p:cNvSpPr/>
            <p:nvPr/>
          </p:nvSpPr>
          <p:spPr>
            <a:xfrm>
              <a:off x="0" y="0"/>
              <a:ext cx="4727972" cy="1276747"/>
            </a:xfrm>
            <a:custGeom>
              <a:avLst/>
              <a:gdLst/>
              <a:ahLst/>
              <a:cxnLst/>
              <a:rect l="l" t="t" r="r" b="b"/>
              <a:pathLst>
                <a:path w="4727972" h="1276747">
                  <a:moveTo>
                    <a:pt x="0" y="0"/>
                  </a:moveTo>
                  <a:lnTo>
                    <a:pt x="4727972" y="0"/>
                  </a:lnTo>
                  <a:lnTo>
                    <a:pt x="4727972" y="1276747"/>
                  </a:lnTo>
                  <a:lnTo>
                    <a:pt x="0" y="1276747"/>
                  </a:lnTo>
                  <a:close/>
                </a:path>
              </a:pathLst>
            </a:custGeom>
            <a:solidFill>
              <a:srgbClr val="000000">
                <a:alpha val="0"/>
              </a:srgbClr>
            </a:solidFill>
          </p:spPr>
          <p:txBody>
            <a:bodyPr/>
            <a:lstStyle/>
            <a:p>
              <a:endParaRPr lang="tr-TR"/>
            </a:p>
          </p:txBody>
        </p:sp>
        <p:sp>
          <p:nvSpPr>
            <p:cNvPr id="21" name="TextBox 21"/>
            <p:cNvSpPr txBox="1"/>
            <p:nvPr/>
          </p:nvSpPr>
          <p:spPr>
            <a:xfrm>
              <a:off x="0" y="-95250"/>
              <a:ext cx="4727972" cy="1371997"/>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Sanal dünyalarda anlamlı bağlantılar kurulabilir.</a:t>
              </a:r>
            </a:p>
          </p:txBody>
        </p:sp>
      </p:grpSp>
      <p:grpSp>
        <p:nvGrpSpPr>
          <p:cNvPr id="22" name="Group 22"/>
          <p:cNvGrpSpPr/>
          <p:nvPr/>
        </p:nvGrpSpPr>
        <p:grpSpPr>
          <a:xfrm>
            <a:off x="5850285" y="4506962"/>
            <a:ext cx="701725" cy="701725"/>
            <a:chOff x="0" y="0"/>
            <a:chExt cx="935633" cy="935633"/>
          </a:xfrm>
        </p:grpSpPr>
        <p:sp>
          <p:nvSpPr>
            <p:cNvPr id="23" name="Freeform 23"/>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txBody>
            <a:bodyPr/>
            <a:lstStyle/>
            <a:p>
              <a:endParaRPr lang="tr-TR"/>
            </a:p>
          </p:txBody>
        </p:sp>
        <p:sp>
          <p:nvSpPr>
            <p:cNvPr id="24" name="Freeform 24"/>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7425E"/>
            </a:solidFill>
          </p:spPr>
          <p:txBody>
            <a:bodyPr/>
            <a:lstStyle/>
            <a:p>
              <a:endParaRPr lang="tr-TR"/>
            </a:p>
          </p:txBody>
        </p:sp>
      </p:grpSp>
      <p:grpSp>
        <p:nvGrpSpPr>
          <p:cNvPr id="25" name="Group 25"/>
          <p:cNvGrpSpPr/>
          <p:nvPr/>
        </p:nvGrpSpPr>
        <p:grpSpPr>
          <a:xfrm>
            <a:off x="5989885" y="4593729"/>
            <a:ext cx="422374" cy="528042"/>
            <a:chOff x="0" y="0"/>
            <a:chExt cx="563165" cy="704057"/>
          </a:xfrm>
        </p:grpSpPr>
        <p:sp>
          <p:nvSpPr>
            <p:cNvPr id="26" name="Freeform 26"/>
            <p:cNvSpPr/>
            <p:nvPr/>
          </p:nvSpPr>
          <p:spPr>
            <a:xfrm>
              <a:off x="0" y="0"/>
              <a:ext cx="563165" cy="704057"/>
            </a:xfrm>
            <a:custGeom>
              <a:avLst/>
              <a:gdLst/>
              <a:ahLst/>
              <a:cxnLst/>
              <a:rect l="l" t="t" r="r" b="b"/>
              <a:pathLst>
                <a:path w="563165" h="704057">
                  <a:moveTo>
                    <a:pt x="0" y="0"/>
                  </a:moveTo>
                  <a:lnTo>
                    <a:pt x="563165" y="0"/>
                  </a:lnTo>
                  <a:lnTo>
                    <a:pt x="563165" y="704057"/>
                  </a:lnTo>
                  <a:lnTo>
                    <a:pt x="0" y="704057"/>
                  </a:lnTo>
                  <a:close/>
                </a:path>
              </a:pathLst>
            </a:custGeom>
            <a:solidFill>
              <a:srgbClr val="000000">
                <a:alpha val="0"/>
              </a:srgbClr>
            </a:solidFill>
          </p:spPr>
          <p:txBody>
            <a:bodyPr/>
            <a:lstStyle/>
            <a:p>
              <a:endParaRPr lang="tr-TR"/>
            </a:p>
          </p:txBody>
        </p:sp>
        <p:sp>
          <p:nvSpPr>
            <p:cNvPr id="27" name="TextBox 27"/>
            <p:cNvSpPr txBox="1"/>
            <p:nvPr/>
          </p:nvSpPr>
          <p:spPr>
            <a:xfrm>
              <a:off x="0" y="57150"/>
              <a:ext cx="563165" cy="646907"/>
            </a:xfrm>
            <a:prstGeom prst="rect">
              <a:avLst/>
            </a:prstGeom>
          </p:spPr>
          <p:txBody>
            <a:bodyPr lIns="0" tIns="0" rIns="0" bIns="0" rtlCol="0" anchor="t"/>
            <a:lstStyle/>
            <a:p>
              <a:pPr algn="ctr">
                <a:lnSpc>
                  <a:spcPts val="3312"/>
                </a:lnSpc>
              </a:pPr>
              <a:r>
                <a:rPr lang="en-US" sz="3312" b="1">
                  <a:solidFill>
                    <a:srgbClr val="FFFFFF"/>
                  </a:solidFill>
                  <a:latin typeface="Nunito Bold"/>
                  <a:ea typeface="Nunito Bold"/>
                  <a:cs typeface="Nunito Bold"/>
                  <a:sym typeface="Nunito Bold"/>
                </a:rPr>
                <a:t>2</a:t>
              </a:r>
            </a:p>
          </p:txBody>
        </p:sp>
      </p:grpSp>
      <p:grpSp>
        <p:nvGrpSpPr>
          <p:cNvPr id="28" name="Group 28"/>
          <p:cNvGrpSpPr/>
          <p:nvPr/>
        </p:nvGrpSpPr>
        <p:grpSpPr>
          <a:xfrm>
            <a:off x="6836866" y="4521250"/>
            <a:ext cx="3520231" cy="439936"/>
            <a:chOff x="0" y="0"/>
            <a:chExt cx="4693642" cy="586582"/>
          </a:xfrm>
        </p:grpSpPr>
        <p:sp>
          <p:nvSpPr>
            <p:cNvPr id="29" name="Freeform 29"/>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30" name="TextBox 30"/>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Sanal Etkinlikler</a:t>
              </a:r>
            </a:p>
          </p:txBody>
        </p:sp>
      </p:grpSp>
      <p:grpSp>
        <p:nvGrpSpPr>
          <p:cNvPr id="31" name="Group 31"/>
          <p:cNvGrpSpPr/>
          <p:nvPr/>
        </p:nvGrpSpPr>
        <p:grpSpPr>
          <a:xfrm>
            <a:off x="6836866" y="5140673"/>
            <a:ext cx="3545979" cy="1436340"/>
            <a:chOff x="0" y="0"/>
            <a:chExt cx="4727972" cy="1915120"/>
          </a:xfrm>
        </p:grpSpPr>
        <p:sp>
          <p:nvSpPr>
            <p:cNvPr id="32" name="Freeform 32"/>
            <p:cNvSpPr/>
            <p:nvPr/>
          </p:nvSpPr>
          <p:spPr>
            <a:xfrm>
              <a:off x="0" y="0"/>
              <a:ext cx="4727972" cy="1915120"/>
            </a:xfrm>
            <a:custGeom>
              <a:avLst/>
              <a:gdLst/>
              <a:ahLst/>
              <a:cxnLst/>
              <a:rect l="l" t="t" r="r" b="b"/>
              <a:pathLst>
                <a:path w="4727972" h="1915120">
                  <a:moveTo>
                    <a:pt x="0" y="0"/>
                  </a:moveTo>
                  <a:lnTo>
                    <a:pt x="4727972" y="0"/>
                  </a:lnTo>
                  <a:lnTo>
                    <a:pt x="4727972" y="1915120"/>
                  </a:lnTo>
                  <a:lnTo>
                    <a:pt x="0" y="1915120"/>
                  </a:lnTo>
                  <a:close/>
                </a:path>
              </a:pathLst>
            </a:custGeom>
            <a:solidFill>
              <a:srgbClr val="000000">
                <a:alpha val="0"/>
              </a:srgbClr>
            </a:solidFill>
          </p:spPr>
          <p:txBody>
            <a:bodyPr/>
            <a:lstStyle/>
            <a:p>
              <a:endParaRPr lang="tr-TR"/>
            </a:p>
          </p:txBody>
        </p:sp>
        <p:sp>
          <p:nvSpPr>
            <p:cNvPr id="33" name="TextBox 33"/>
            <p:cNvSpPr txBox="1"/>
            <p:nvPr/>
          </p:nvSpPr>
          <p:spPr>
            <a:xfrm>
              <a:off x="0" y="-95250"/>
              <a:ext cx="4727972" cy="2010370"/>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Konserler ve fuarlar Metaverse'de yaygın hale geliyor.</a:t>
              </a:r>
            </a:p>
          </p:txBody>
        </p:sp>
      </p:grpSp>
      <p:grpSp>
        <p:nvGrpSpPr>
          <p:cNvPr id="34" name="Group 34"/>
          <p:cNvGrpSpPr/>
          <p:nvPr/>
        </p:nvGrpSpPr>
        <p:grpSpPr>
          <a:xfrm>
            <a:off x="1032867" y="7198370"/>
            <a:ext cx="701725" cy="701725"/>
            <a:chOff x="0" y="0"/>
            <a:chExt cx="935633" cy="935633"/>
          </a:xfrm>
        </p:grpSpPr>
        <p:sp>
          <p:nvSpPr>
            <p:cNvPr id="35" name="Freeform 35"/>
            <p:cNvSpPr/>
            <p:nvPr/>
          </p:nvSpPr>
          <p:spPr>
            <a:xfrm>
              <a:off x="19050" y="19050"/>
              <a:ext cx="897509" cy="897509"/>
            </a:xfrm>
            <a:custGeom>
              <a:avLst/>
              <a:gdLst/>
              <a:ahLst/>
              <a:cxnLst/>
              <a:rect l="l" t="t" r="r" b="b"/>
              <a:pathLst>
                <a:path w="897509" h="897509">
                  <a:moveTo>
                    <a:pt x="0" y="448818"/>
                  </a:moveTo>
                  <a:cubicBezTo>
                    <a:pt x="0" y="200914"/>
                    <a:pt x="200914" y="0"/>
                    <a:pt x="448818" y="0"/>
                  </a:cubicBezTo>
                  <a:cubicBezTo>
                    <a:pt x="696722" y="0"/>
                    <a:pt x="897509" y="200914"/>
                    <a:pt x="897509" y="448818"/>
                  </a:cubicBezTo>
                  <a:cubicBezTo>
                    <a:pt x="897509" y="696722"/>
                    <a:pt x="696595" y="897509"/>
                    <a:pt x="448818" y="897509"/>
                  </a:cubicBezTo>
                  <a:cubicBezTo>
                    <a:pt x="201041" y="897509"/>
                    <a:pt x="0" y="696595"/>
                    <a:pt x="0" y="448818"/>
                  </a:cubicBezTo>
                  <a:close/>
                </a:path>
              </a:pathLst>
            </a:custGeom>
            <a:solidFill>
              <a:srgbClr val="00002E"/>
            </a:solidFill>
          </p:spPr>
          <p:txBody>
            <a:bodyPr/>
            <a:lstStyle/>
            <a:p>
              <a:endParaRPr lang="tr-TR"/>
            </a:p>
          </p:txBody>
        </p:sp>
        <p:sp>
          <p:nvSpPr>
            <p:cNvPr id="36" name="Freeform 36"/>
            <p:cNvSpPr/>
            <p:nvPr/>
          </p:nvSpPr>
          <p:spPr>
            <a:xfrm>
              <a:off x="0" y="0"/>
              <a:ext cx="935609" cy="935736"/>
            </a:xfrm>
            <a:custGeom>
              <a:avLst/>
              <a:gdLst/>
              <a:ahLst/>
              <a:cxnLst/>
              <a:rect l="l" t="t" r="r" b="b"/>
              <a:pathLst>
                <a:path w="935609" h="935736">
                  <a:moveTo>
                    <a:pt x="0" y="467868"/>
                  </a:moveTo>
                  <a:cubicBezTo>
                    <a:pt x="0" y="209423"/>
                    <a:pt x="209423" y="0"/>
                    <a:pt x="467868" y="0"/>
                  </a:cubicBezTo>
                  <a:cubicBezTo>
                    <a:pt x="471424" y="0"/>
                    <a:pt x="474980" y="1016"/>
                    <a:pt x="477901" y="2921"/>
                  </a:cubicBezTo>
                  <a:lnTo>
                    <a:pt x="467868" y="19050"/>
                  </a:lnTo>
                  <a:lnTo>
                    <a:pt x="467868" y="0"/>
                  </a:lnTo>
                  <a:lnTo>
                    <a:pt x="467868" y="19050"/>
                  </a:lnTo>
                  <a:lnTo>
                    <a:pt x="467868" y="0"/>
                  </a:lnTo>
                  <a:cubicBezTo>
                    <a:pt x="726186" y="0"/>
                    <a:pt x="935609" y="209423"/>
                    <a:pt x="935609" y="467868"/>
                  </a:cubicBezTo>
                  <a:cubicBezTo>
                    <a:pt x="935609" y="475107"/>
                    <a:pt x="931545" y="481711"/>
                    <a:pt x="925068" y="484886"/>
                  </a:cubicBezTo>
                  <a:lnTo>
                    <a:pt x="916559" y="467868"/>
                  </a:lnTo>
                  <a:lnTo>
                    <a:pt x="935609" y="467868"/>
                  </a:lnTo>
                  <a:cubicBezTo>
                    <a:pt x="935609" y="726186"/>
                    <a:pt x="726186" y="935736"/>
                    <a:pt x="467741" y="935736"/>
                  </a:cubicBezTo>
                  <a:lnTo>
                    <a:pt x="467741" y="916686"/>
                  </a:lnTo>
                  <a:lnTo>
                    <a:pt x="467741" y="897636"/>
                  </a:lnTo>
                  <a:lnTo>
                    <a:pt x="467741" y="916686"/>
                  </a:lnTo>
                  <a:lnTo>
                    <a:pt x="467741" y="935736"/>
                  </a:lnTo>
                  <a:cubicBezTo>
                    <a:pt x="209423" y="935609"/>
                    <a:pt x="0" y="726186"/>
                    <a:pt x="0" y="467868"/>
                  </a:cubicBezTo>
                  <a:lnTo>
                    <a:pt x="19050" y="467868"/>
                  </a:lnTo>
                  <a:lnTo>
                    <a:pt x="0" y="467868"/>
                  </a:lnTo>
                  <a:moveTo>
                    <a:pt x="38100" y="467868"/>
                  </a:moveTo>
                  <a:lnTo>
                    <a:pt x="19050" y="467868"/>
                  </a:lnTo>
                  <a:lnTo>
                    <a:pt x="38100" y="467868"/>
                  </a:lnTo>
                  <a:cubicBezTo>
                    <a:pt x="38100" y="705104"/>
                    <a:pt x="230505" y="897509"/>
                    <a:pt x="467868" y="897509"/>
                  </a:cubicBezTo>
                  <a:cubicBezTo>
                    <a:pt x="478409" y="897509"/>
                    <a:pt x="486918" y="906018"/>
                    <a:pt x="486918" y="916559"/>
                  </a:cubicBezTo>
                  <a:cubicBezTo>
                    <a:pt x="486918" y="927100"/>
                    <a:pt x="478409" y="935609"/>
                    <a:pt x="467868" y="935609"/>
                  </a:cubicBezTo>
                  <a:cubicBezTo>
                    <a:pt x="457327" y="935609"/>
                    <a:pt x="448818" y="927100"/>
                    <a:pt x="448818" y="916559"/>
                  </a:cubicBezTo>
                  <a:cubicBezTo>
                    <a:pt x="448818" y="906018"/>
                    <a:pt x="457327" y="897509"/>
                    <a:pt x="467868" y="897509"/>
                  </a:cubicBezTo>
                  <a:cubicBezTo>
                    <a:pt x="705231" y="897509"/>
                    <a:pt x="897636" y="705104"/>
                    <a:pt x="897636" y="467741"/>
                  </a:cubicBezTo>
                  <a:cubicBezTo>
                    <a:pt x="897636" y="460502"/>
                    <a:pt x="901700" y="453898"/>
                    <a:pt x="908177" y="450723"/>
                  </a:cubicBezTo>
                  <a:lnTo>
                    <a:pt x="916686" y="467741"/>
                  </a:lnTo>
                  <a:lnTo>
                    <a:pt x="897636" y="467741"/>
                  </a:lnTo>
                  <a:cubicBezTo>
                    <a:pt x="897509" y="230505"/>
                    <a:pt x="705104" y="38100"/>
                    <a:pt x="467868" y="38100"/>
                  </a:cubicBezTo>
                  <a:cubicBezTo>
                    <a:pt x="464312" y="38100"/>
                    <a:pt x="460756" y="37084"/>
                    <a:pt x="457835" y="35179"/>
                  </a:cubicBezTo>
                  <a:lnTo>
                    <a:pt x="467868" y="19050"/>
                  </a:lnTo>
                  <a:lnTo>
                    <a:pt x="467868" y="38100"/>
                  </a:lnTo>
                  <a:cubicBezTo>
                    <a:pt x="230505" y="38100"/>
                    <a:pt x="38100" y="230505"/>
                    <a:pt x="38100" y="467868"/>
                  </a:cubicBezTo>
                  <a:close/>
                </a:path>
              </a:pathLst>
            </a:custGeom>
            <a:solidFill>
              <a:srgbClr val="DD785E"/>
            </a:solidFill>
          </p:spPr>
          <p:txBody>
            <a:bodyPr/>
            <a:lstStyle/>
            <a:p>
              <a:endParaRPr lang="tr-TR"/>
            </a:p>
          </p:txBody>
        </p:sp>
      </p:grpSp>
      <p:grpSp>
        <p:nvGrpSpPr>
          <p:cNvPr id="37" name="Group 37"/>
          <p:cNvGrpSpPr/>
          <p:nvPr/>
        </p:nvGrpSpPr>
        <p:grpSpPr>
          <a:xfrm>
            <a:off x="1172468" y="7285136"/>
            <a:ext cx="422374" cy="528042"/>
            <a:chOff x="0" y="0"/>
            <a:chExt cx="563165" cy="704057"/>
          </a:xfrm>
        </p:grpSpPr>
        <p:sp>
          <p:nvSpPr>
            <p:cNvPr id="38" name="Freeform 38"/>
            <p:cNvSpPr/>
            <p:nvPr/>
          </p:nvSpPr>
          <p:spPr>
            <a:xfrm>
              <a:off x="0" y="0"/>
              <a:ext cx="563165" cy="704057"/>
            </a:xfrm>
            <a:custGeom>
              <a:avLst/>
              <a:gdLst/>
              <a:ahLst/>
              <a:cxnLst/>
              <a:rect l="l" t="t" r="r" b="b"/>
              <a:pathLst>
                <a:path w="563165" h="704057">
                  <a:moveTo>
                    <a:pt x="0" y="0"/>
                  </a:moveTo>
                  <a:lnTo>
                    <a:pt x="563165" y="0"/>
                  </a:lnTo>
                  <a:lnTo>
                    <a:pt x="563165" y="704057"/>
                  </a:lnTo>
                  <a:lnTo>
                    <a:pt x="0" y="704057"/>
                  </a:lnTo>
                  <a:close/>
                </a:path>
              </a:pathLst>
            </a:custGeom>
            <a:solidFill>
              <a:srgbClr val="000000">
                <a:alpha val="0"/>
              </a:srgbClr>
            </a:solidFill>
          </p:spPr>
          <p:txBody>
            <a:bodyPr/>
            <a:lstStyle/>
            <a:p>
              <a:endParaRPr lang="tr-TR"/>
            </a:p>
          </p:txBody>
        </p:sp>
        <p:sp>
          <p:nvSpPr>
            <p:cNvPr id="39" name="TextBox 39"/>
            <p:cNvSpPr txBox="1"/>
            <p:nvPr/>
          </p:nvSpPr>
          <p:spPr>
            <a:xfrm>
              <a:off x="0" y="57150"/>
              <a:ext cx="563165" cy="646907"/>
            </a:xfrm>
            <a:prstGeom prst="rect">
              <a:avLst/>
            </a:prstGeom>
          </p:spPr>
          <p:txBody>
            <a:bodyPr lIns="0" tIns="0" rIns="0" bIns="0" rtlCol="0" anchor="t"/>
            <a:lstStyle/>
            <a:p>
              <a:pPr algn="ctr">
                <a:lnSpc>
                  <a:spcPts val="3312"/>
                </a:lnSpc>
              </a:pPr>
              <a:r>
                <a:rPr lang="en-US" sz="3312" b="1">
                  <a:solidFill>
                    <a:srgbClr val="FFFFFF"/>
                  </a:solidFill>
                  <a:latin typeface="Nunito Bold"/>
                  <a:ea typeface="Nunito Bold"/>
                  <a:cs typeface="Nunito Bold"/>
                  <a:sym typeface="Nunito Bold"/>
                </a:rPr>
                <a:t>3</a:t>
              </a:r>
            </a:p>
          </p:txBody>
        </p:sp>
      </p:grpSp>
      <p:grpSp>
        <p:nvGrpSpPr>
          <p:cNvPr id="40" name="Group 40"/>
          <p:cNvGrpSpPr/>
          <p:nvPr/>
        </p:nvGrpSpPr>
        <p:grpSpPr>
          <a:xfrm>
            <a:off x="2019449" y="7212658"/>
            <a:ext cx="3520231" cy="439936"/>
            <a:chOff x="0" y="0"/>
            <a:chExt cx="4693642" cy="586582"/>
          </a:xfrm>
        </p:grpSpPr>
        <p:sp>
          <p:nvSpPr>
            <p:cNvPr id="41" name="Freeform 41"/>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txBody>
            <a:bodyPr/>
            <a:lstStyle/>
            <a:p>
              <a:endParaRPr lang="tr-TR"/>
            </a:p>
          </p:txBody>
        </p:sp>
        <p:sp>
          <p:nvSpPr>
            <p:cNvPr id="42" name="TextBox 42"/>
            <p:cNvSpPr txBox="1"/>
            <p:nvPr/>
          </p:nvSpPr>
          <p:spPr>
            <a:xfrm>
              <a:off x="0" y="-19050"/>
              <a:ext cx="4693642" cy="605632"/>
            </a:xfrm>
            <a:prstGeom prst="rect">
              <a:avLst/>
            </a:prstGeom>
          </p:spPr>
          <p:txBody>
            <a:bodyPr lIns="0" tIns="0" rIns="0" bIns="0" rtlCol="0" anchor="t"/>
            <a:lstStyle/>
            <a:p>
              <a:pPr algn="l">
                <a:lnSpc>
                  <a:spcPts val="3437"/>
                </a:lnSpc>
              </a:pPr>
              <a:r>
                <a:rPr lang="en-US" sz="2750" b="1">
                  <a:solidFill>
                    <a:srgbClr val="FFFFFF"/>
                  </a:solidFill>
                  <a:latin typeface="Nunito Bold"/>
                  <a:ea typeface="Nunito Bold"/>
                  <a:cs typeface="Nunito Bold"/>
                  <a:sym typeface="Nunito Bold"/>
                </a:rPr>
                <a:t>Dijital Kimlik</a:t>
              </a:r>
            </a:p>
          </p:txBody>
        </p:sp>
      </p:grpSp>
      <p:grpSp>
        <p:nvGrpSpPr>
          <p:cNvPr id="43" name="Group 43"/>
          <p:cNvGrpSpPr/>
          <p:nvPr/>
        </p:nvGrpSpPr>
        <p:grpSpPr>
          <a:xfrm>
            <a:off x="2019449" y="7832080"/>
            <a:ext cx="8363396" cy="478780"/>
            <a:chOff x="0" y="0"/>
            <a:chExt cx="11151195" cy="638373"/>
          </a:xfrm>
        </p:grpSpPr>
        <p:sp>
          <p:nvSpPr>
            <p:cNvPr id="44" name="Freeform 44"/>
            <p:cNvSpPr/>
            <p:nvPr/>
          </p:nvSpPr>
          <p:spPr>
            <a:xfrm>
              <a:off x="0" y="0"/>
              <a:ext cx="11151195" cy="638373"/>
            </a:xfrm>
            <a:custGeom>
              <a:avLst/>
              <a:gdLst/>
              <a:ahLst/>
              <a:cxnLst/>
              <a:rect l="l" t="t" r="r" b="b"/>
              <a:pathLst>
                <a:path w="11151195" h="638373">
                  <a:moveTo>
                    <a:pt x="0" y="0"/>
                  </a:moveTo>
                  <a:lnTo>
                    <a:pt x="11151195" y="0"/>
                  </a:lnTo>
                  <a:lnTo>
                    <a:pt x="11151195" y="638373"/>
                  </a:lnTo>
                  <a:lnTo>
                    <a:pt x="0" y="638373"/>
                  </a:lnTo>
                  <a:close/>
                </a:path>
              </a:pathLst>
            </a:custGeom>
            <a:solidFill>
              <a:srgbClr val="000000">
                <a:alpha val="0"/>
              </a:srgbClr>
            </a:solidFill>
          </p:spPr>
          <p:txBody>
            <a:bodyPr/>
            <a:lstStyle/>
            <a:p>
              <a:endParaRPr lang="tr-TR"/>
            </a:p>
          </p:txBody>
        </p:sp>
        <p:sp>
          <p:nvSpPr>
            <p:cNvPr id="45" name="TextBox 45"/>
            <p:cNvSpPr txBox="1"/>
            <p:nvPr/>
          </p:nvSpPr>
          <p:spPr>
            <a:xfrm>
              <a:off x="0" y="-95250"/>
              <a:ext cx="11151195" cy="733623"/>
            </a:xfrm>
            <a:prstGeom prst="rect">
              <a:avLst/>
            </a:prstGeom>
          </p:spPr>
          <p:txBody>
            <a:bodyPr lIns="0" tIns="0" rIns="0" bIns="0" rtlCol="0" anchor="t"/>
            <a:lstStyle/>
            <a:p>
              <a:pPr algn="l">
                <a:lnSpc>
                  <a:spcPts val="3750"/>
                </a:lnSpc>
              </a:pPr>
              <a:r>
                <a:rPr lang="en-US" sz="2312">
                  <a:solidFill>
                    <a:srgbClr val="FFFFFF"/>
                  </a:solidFill>
                  <a:latin typeface="PT Sans"/>
                  <a:ea typeface="PT Sans"/>
                  <a:cs typeface="PT Sans"/>
                  <a:sym typeface="PT Sans"/>
                </a:rPr>
                <a:t>Avatarlar aracılığıyla kendini ifade etme imkanı sunar.</a:t>
              </a:r>
            </a:p>
          </p:txBody>
        </p:sp>
      </p:grpSp>
      <p:sp>
        <p:nvSpPr>
          <p:cNvPr id="46" name="TextBox 46"/>
          <p:cNvSpPr txBox="1"/>
          <p:nvPr/>
        </p:nvSpPr>
        <p:spPr>
          <a:xfrm>
            <a:off x="16675150" y="590549"/>
            <a:ext cx="698450" cy="438151"/>
          </a:xfrm>
          <a:prstGeom prst="rect">
            <a:avLst/>
          </a:prstGeom>
        </p:spPr>
        <p:txBody>
          <a:bodyPr wrap="square" lIns="0" tIns="0" rIns="0" bIns="0" rtlCol="0" anchor="t">
            <a:spAutoFit/>
          </a:bodyPr>
          <a:lstStyle/>
          <a:p>
            <a:pPr algn="ctr">
              <a:lnSpc>
                <a:spcPts val="3749"/>
              </a:lnSpc>
              <a:spcBef>
                <a:spcPct val="0"/>
              </a:spcBef>
            </a:pPr>
            <a:r>
              <a:rPr lang="en-US" sz="2312" dirty="0">
                <a:solidFill>
                  <a:srgbClr val="FFFFFF"/>
                </a:solidFill>
                <a:latin typeface="PT Sans"/>
                <a:ea typeface="PT Sans"/>
                <a:cs typeface="PT Sans"/>
                <a:sym typeface="PT Sans"/>
              </a:rPr>
              <a:t>9/17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879</Words>
  <Application>Microsoft Office PowerPoint</Application>
  <PresentationFormat>Özel</PresentationFormat>
  <Paragraphs>193</Paragraphs>
  <Slides>17</Slides>
  <Notes>17</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17</vt:i4>
      </vt:variant>
    </vt:vector>
  </HeadingPairs>
  <TitlesOfParts>
    <vt:vector size="24" baseType="lpstr">
      <vt:lpstr>Arial</vt:lpstr>
      <vt:lpstr>PT Sans Italics</vt:lpstr>
      <vt:lpstr>PT Sans Bold</vt:lpstr>
      <vt:lpstr>Calibri</vt:lpstr>
      <vt:lpstr>PT Sans</vt:lpstr>
      <vt:lpstr>Nunito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METAVERSE-VE-SANAL-GOZLUKLER (3).pptx</dc:title>
  <cp:lastModifiedBy>CEYDA GULEN</cp:lastModifiedBy>
  <cp:revision>10</cp:revision>
  <dcterms:created xsi:type="dcterms:W3CDTF">2006-08-16T00:00:00Z</dcterms:created>
  <dcterms:modified xsi:type="dcterms:W3CDTF">2025-04-24T22:45:13Z</dcterms:modified>
  <dc:identifier>DAGlfbbitBI</dc:identifier>
</cp:coreProperties>
</file>